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17"/>
  </p:notesMasterIdLst>
  <p:sldIdLst>
    <p:sldId id="256" r:id="rId2"/>
    <p:sldId id="262" r:id="rId3"/>
    <p:sldId id="293" r:id="rId4"/>
    <p:sldId id="294" r:id="rId5"/>
    <p:sldId id="300" r:id="rId6"/>
    <p:sldId id="302" r:id="rId7"/>
    <p:sldId id="304" r:id="rId8"/>
    <p:sldId id="306" r:id="rId9"/>
    <p:sldId id="295" r:id="rId10"/>
    <p:sldId id="307" r:id="rId11"/>
    <p:sldId id="296" r:id="rId12"/>
    <p:sldId id="298" r:id="rId13"/>
    <p:sldId id="299" r:id="rId14"/>
    <p:sldId id="305" r:id="rId15"/>
    <p:sldId id="297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407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90"/>
    <p:restoredTop sz="94720"/>
  </p:normalViewPr>
  <p:slideViewPr>
    <p:cSldViewPr snapToGrid="0" snapToObjects="1">
      <p:cViewPr varScale="1">
        <p:scale>
          <a:sx n="102" d="100"/>
          <a:sy n="102" d="100"/>
        </p:scale>
        <p:origin x="185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MacBook%20Pro%20HD:Users:neely4:Documents:WCI%20DRC:2013:Mem_trends_graph.xlsx" TargetMode="External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Sheet1!$C$5</c:f>
              <c:strCache>
                <c:ptCount val="1"/>
                <c:pt idx="0">
                  <c:v>Mem/core</c:v>
                </c:pt>
              </c:strCache>
            </c:strRef>
          </c:tx>
          <c:spPr>
            <a:ln w="38100" cmpd="sng">
              <a:solidFill>
                <a:srgbClr val="FF0000"/>
              </a:solidFill>
            </a:ln>
          </c:spPr>
          <c:marker>
            <c:symbol val="diamond"/>
            <c:size val="7"/>
            <c:spPr>
              <a:solidFill>
                <a:srgbClr val="FF0000"/>
              </a:solidFill>
              <a:ln>
                <a:solidFill>
                  <a:srgbClr val="FF0000"/>
                </a:solidFill>
              </a:ln>
            </c:spPr>
          </c:marker>
          <c:cat>
            <c:strRef>
              <c:f>Sheet1!$B$6:$B$12</c:f>
              <c:strCache>
                <c:ptCount val="7"/>
                <c:pt idx="0">
                  <c:v>Purple ('05)</c:v>
                </c:pt>
                <c:pt idx="1">
                  <c:v>Red Storm ('05)</c:v>
                </c:pt>
                <c:pt idx="2">
                  <c:v>Dawn ('09)</c:v>
                </c:pt>
                <c:pt idx="3">
                  <c:v>Cielo ('10)</c:v>
                </c:pt>
                <c:pt idx="4">
                  <c:v>TLCC2 ('11)</c:v>
                </c:pt>
                <c:pt idx="5">
                  <c:v>Sequoia ('12)</c:v>
                </c:pt>
                <c:pt idx="6">
                  <c:v>Future (est.)</c:v>
                </c:pt>
              </c:strCache>
            </c:strRef>
          </c:cat>
          <c:val>
            <c:numRef>
              <c:f>Sheet1!$C$6:$C$12</c:f>
              <c:numCache>
                <c:formatCode>General</c:formatCode>
                <c:ptCount val="7"/>
                <c:pt idx="0">
                  <c:v>4</c:v>
                </c:pt>
                <c:pt idx="1">
                  <c:v>2</c:v>
                </c:pt>
                <c:pt idx="2">
                  <c:v>1</c:v>
                </c:pt>
                <c:pt idx="3">
                  <c:v>2</c:v>
                </c:pt>
                <c:pt idx="4">
                  <c:v>2</c:v>
                </c:pt>
                <c:pt idx="5">
                  <c:v>1</c:v>
                </c:pt>
                <c:pt idx="6">
                  <c:v>0.2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FC6-4D49-BA9F-70A95C346B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3135632"/>
        <c:axId val="1213748064"/>
      </c:lineChart>
      <c:lineChart>
        <c:grouping val="standard"/>
        <c:varyColors val="0"/>
        <c:ser>
          <c:idx val="1"/>
          <c:order val="1"/>
          <c:tx>
            <c:strRef>
              <c:f>Sheet1!$D$5</c:f>
              <c:strCache>
                <c:ptCount val="1"/>
                <c:pt idx="0">
                  <c:v>B:F</c:v>
                </c:pt>
              </c:strCache>
            </c:strRef>
          </c:tx>
          <c:spPr>
            <a:ln>
              <a:solidFill>
                <a:srgbClr val="0000FF"/>
              </a:solidFill>
            </a:ln>
          </c:spPr>
          <c:marker>
            <c:symbol val="square"/>
            <c:size val="7"/>
            <c:spPr>
              <a:solidFill>
                <a:srgbClr val="0000FF"/>
              </a:solidFill>
              <a:ln>
                <a:solidFill>
                  <a:srgbClr val="0000FF"/>
                </a:solidFill>
              </a:ln>
            </c:spPr>
          </c:marker>
          <c:cat>
            <c:strRef>
              <c:f>Sheet1!$B$6:$B$12</c:f>
              <c:strCache>
                <c:ptCount val="7"/>
                <c:pt idx="0">
                  <c:v>Purple ('05)</c:v>
                </c:pt>
                <c:pt idx="1">
                  <c:v>Red Storm ('05)</c:v>
                </c:pt>
                <c:pt idx="2">
                  <c:v>Dawn ('09)</c:v>
                </c:pt>
                <c:pt idx="3">
                  <c:v>Cielo ('10)</c:v>
                </c:pt>
                <c:pt idx="4">
                  <c:v>TLCC2 ('11)</c:v>
                </c:pt>
                <c:pt idx="5">
                  <c:v>Sequoia ('12)</c:v>
                </c:pt>
                <c:pt idx="6">
                  <c:v>Future (est.)</c:v>
                </c:pt>
              </c:strCache>
            </c:strRef>
          </c:cat>
          <c:val>
            <c:numRef>
              <c:f>Sheet1!$D$6:$D$12</c:f>
              <c:numCache>
                <c:formatCode>General</c:formatCode>
                <c:ptCount val="7"/>
                <c:pt idx="0">
                  <c:v>1.6</c:v>
                </c:pt>
                <c:pt idx="1">
                  <c:v>0.44</c:v>
                </c:pt>
                <c:pt idx="2">
                  <c:v>1</c:v>
                </c:pt>
                <c:pt idx="3">
                  <c:v>0.86</c:v>
                </c:pt>
                <c:pt idx="4">
                  <c:v>0.83</c:v>
                </c:pt>
                <c:pt idx="5">
                  <c:v>0.22</c:v>
                </c:pt>
                <c:pt idx="6">
                  <c:v>0.03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FC6-4D49-BA9F-70A95C346B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25546896"/>
        <c:axId val="1163156688"/>
      </c:lineChart>
      <c:catAx>
        <c:axId val="11631356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/>
            </a:pPr>
            <a:endParaRPr lang="en-US"/>
          </a:p>
        </c:txPr>
        <c:crossAx val="1213748064"/>
        <c:crosses val="autoZero"/>
        <c:auto val="0"/>
        <c:lblAlgn val="ctr"/>
        <c:lblOffset val="100"/>
        <c:noMultiLvlLbl val="0"/>
      </c:catAx>
      <c:valAx>
        <c:axId val="1213748064"/>
        <c:scaling>
          <c:orientation val="minMax"/>
          <c:max val="4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050">
                    <a:solidFill>
                      <a:srgbClr val="FF0000"/>
                    </a:solidFill>
                  </a:defRPr>
                </a:pPr>
                <a:r>
                  <a:rPr lang="en-US" sz="1050">
                    <a:solidFill>
                      <a:srgbClr val="FF0000"/>
                    </a:solidFill>
                  </a:rPr>
                  <a:t>Memory / Core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b="1">
                <a:solidFill>
                  <a:srgbClr val="FF0000"/>
                </a:solidFill>
              </a:defRPr>
            </a:pPr>
            <a:endParaRPr lang="en-US"/>
          </a:p>
        </c:txPr>
        <c:crossAx val="1163135632"/>
        <c:crosses val="autoZero"/>
        <c:crossBetween val="between"/>
      </c:valAx>
      <c:valAx>
        <c:axId val="1163156688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 sz="1050">
                    <a:solidFill>
                      <a:srgbClr val="0000FF"/>
                    </a:solidFill>
                  </a:defRPr>
                </a:pPr>
                <a:r>
                  <a:rPr lang="en-US" sz="1050">
                    <a:solidFill>
                      <a:srgbClr val="0000FF"/>
                    </a:solidFill>
                  </a:rPr>
                  <a:t>Memory Bandwidth (B:F ratio)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b="1">
                <a:solidFill>
                  <a:srgbClr val="0000FF"/>
                </a:solidFill>
              </a:defRPr>
            </a:pPr>
            <a:endParaRPr lang="en-US"/>
          </a:p>
        </c:txPr>
        <c:crossAx val="1125546896"/>
        <c:crosses val="max"/>
        <c:crossBetween val="between"/>
      </c:valAx>
      <c:catAx>
        <c:axId val="112554689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one"/>
        <c:crossAx val="1163156688"/>
        <c:crosses val="autoZero"/>
        <c:auto val="1"/>
        <c:lblAlgn val="ctr"/>
        <c:lblOffset val="100"/>
        <c:noMultiLvlLbl val="0"/>
      </c:catAx>
    </c:plotArea>
    <c:legend>
      <c:legendPos val="b"/>
      <c:layout>
        <c:manualLayout>
          <c:xMode val="edge"/>
          <c:yMode val="edge"/>
          <c:x val="0.282555631774495"/>
          <c:y val="0.77739391951006098"/>
          <c:w val="0.34218074194306802"/>
          <c:h val="9.2976450860309104E-2"/>
        </c:manualLayout>
      </c:layout>
      <c:overlay val="0"/>
    </c:legend>
    <c:plotVisOnly val="1"/>
    <c:dispBlanksAs val="gap"/>
    <c:showDLblsOverMax val="0"/>
  </c:chart>
  <c:externalData r:id="rId2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5-04T09:23:13.645" idx="2">
    <p:pos x="5539" y="3883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5-04T09:23:13.645" idx="2">
    <p:pos x="5539" y="3883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tiff>
</file>

<file path=ppt/media/image31.tif>
</file>

<file path=ppt/media/image32.jpeg>
</file>

<file path=ppt/media/image33.jpg>
</file>

<file path=ppt/media/image34.png>
</file>

<file path=ppt/media/image35.jpg>
</file>

<file path=ppt/media/image36.tiff>
</file>

<file path=ppt/media/image37.tiff>
</file>

<file path=ppt/media/image38.tiff>
</file>

<file path=ppt/media/image39.tiff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5.tiff>
</file>

<file path=ppt/media/image46.tiff>
</file>

<file path=ppt/media/image47.png>
</file>

<file path=ppt/media/image48.png>
</file>

<file path=ppt/media/image49.png>
</file>

<file path=ppt/media/image5.png>
</file>

<file path=ppt/media/image50.jpg>
</file>

<file path=ppt/media/image51.jpe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5/12/22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28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5674179" cy="542787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"/>
            <a:ext cx="9144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"/>
            <a:ext cx="3029221" cy="8747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49570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98015" cy="4957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1CFFC65-F19B-E241-BA7B-613451C4E80D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0D275FE-4322-F945-984E-F69B89073389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058465-9237-E546-85F0-B7E7FAA43EBF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4208"/>
            <a:ext cx="5674179" cy="343320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874708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209"/>
            <a:ext cx="9144000" cy="5345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40A0-BA3A-E44B-A6F9-7A1F916D77D1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2EC-3A15-B94B-9602-395D7423BE9F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153A-A236-9B4D-A0F1-DA988CDD6E09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M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4179" y="2915624"/>
            <a:ext cx="3469822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6"/>
          <a:stretch/>
        </p:blipFill>
        <p:spPr>
          <a:xfrm>
            <a:off x="5674179" y="2915630"/>
            <a:ext cx="3469822" cy="2931937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5/12/22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167891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2051" y="215415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051" y="1429236"/>
            <a:ext cx="75438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30A8737-9ED8-534E-AB64-824F3EF1F57B}" type="datetime1">
              <a:rPr lang="en-US" smtClean="0"/>
              <a:pPr/>
              <a:t>5/12/22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4" y="437293"/>
            <a:ext cx="438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 userDrawn="1"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3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2" r:id="rId2"/>
    <p:sldLayoutId id="2147483683" r:id="rId3"/>
    <p:sldLayoutId id="2147483693" r:id="rId4"/>
    <p:sldLayoutId id="2147483684" r:id="rId5"/>
    <p:sldLayoutId id="2147483685" r:id="rId6"/>
    <p:sldLayoutId id="2147483686" r:id="rId7"/>
    <p:sldLayoutId id="2147483687" r:id="rId8"/>
    <p:sldLayoutId id="2147483694" r:id="rId9"/>
    <p:sldLayoutId id="2147483688" r:id="rId10"/>
    <p:sldLayoutId id="2147483695" r:id="rId11"/>
    <p:sldLayoutId id="2147483689" r:id="rId12"/>
    <p:sldLayoutId id="2147483690" r:id="rId13"/>
    <p:sldLayoutId id="2147483691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2000" b="0" i="0" kern="1200" spc="75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68576" indent="-68576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6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45.tif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6.tiff"/><Relationship Id="rId4" Type="http://schemas.openxmlformats.org/officeDocument/2006/relationships/image" Target="../media/image3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0.jpg"/><Relationship Id="rId4" Type="http://schemas.openxmlformats.org/officeDocument/2006/relationships/image" Target="../media/image4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g"/><Relationship Id="rId3" Type="http://schemas.openxmlformats.org/officeDocument/2006/relationships/image" Target="../media/image28.jpeg"/><Relationship Id="rId7" Type="http://schemas.openxmlformats.org/officeDocument/2006/relationships/image" Target="../media/image32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1.tif"/><Relationship Id="rId5" Type="http://schemas.openxmlformats.org/officeDocument/2006/relationships/image" Target="../media/image30.tiff"/><Relationship Id="rId10" Type="http://schemas.openxmlformats.org/officeDocument/2006/relationships/image" Target="../media/image35.jp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12.xml"/><Relationship Id="rId6" Type="http://schemas.openxmlformats.org/officeDocument/2006/relationships/comments" Target="../comments/comment1.xml"/><Relationship Id="rId5" Type="http://schemas.openxmlformats.org/officeDocument/2006/relationships/image" Target="../media/image39.tiff"/><Relationship Id="rId4" Type="http://schemas.openxmlformats.org/officeDocument/2006/relationships/image" Target="../media/image3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7.tiff"/><Relationship Id="rId4" Type="http://schemas.openxmlformats.org/officeDocument/2006/relationships/image" Target="../media/image3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12.xml"/><Relationship Id="rId6" Type="http://schemas.openxmlformats.org/officeDocument/2006/relationships/comments" Target="../comments/comment2.xml"/><Relationship Id="rId5" Type="http://schemas.openxmlformats.org/officeDocument/2006/relationships/image" Target="../media/image37.tiff"/><Relationship Id="rId4" Type="http://schemas.openxmlformats.org/officeDocument/2006/relationships/image" Target="../media/image3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7" Type="http://schemas.openxmlformats.org/officeDocument/2006/relationships/image" Target="../media/image42.jpeg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1.jpeg"/><Relationship Id="rId5" Type="http://schemas.openxmlformats.org/officeDocument/2006/relationships/image" Target="../media/image40.jpeg"/><Relationship Id="rId4" Type="http://schemas.openxmlformats.org/officeDocument/2006/relationships/image" Target="../media/image3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>
          <a:xfrm>
            <a:off x="525309" y="5559098"/>
            <a:ext cx="5181010" cy="1131069"/>
          </a:xfrm>
        </p:spPr>
        <p:txBody>
          <a:bodyPr>
            <a:normAutofit/>
          </a:bodyPr>
          <a:lstStyle/>
          <a:p>
            <a:r>
              <a:rPr lang="en-US" dirty="0"/>
              <a:t>Stefan P. Domino </a:t>
            </a:r>
          </a:p>
          <a:p>
            <a:r>
              <a:rPr lang="en-US" dirty="0"/>
              <a:t>Computational Thermal and Fluid Mechanics</a:t>
            </a:r>
          </a:p>
          <a:p>
            <a:r>
              <a:rPr lang="en-US" dirty="0"/>
              <a:t>Sandia National Laboratories </a:t>
            </a:r>
            <a:r>
              <a:rPr lang="de-DE" dirty="0"/>
              <a:t>SAND2018-4536 PE</a:t>
            </a:r>
            <a:endParaRPr lang="en-US" dirty="0"/>
          </a:p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Title 13"/>
          <p:cNvSpPr txBox="1">
            <a:spLocks/>
          </p:cNvSpPr>
          <p:nvPr/>
        </p:nvSpPr>
        <p:spPr>
          <a:xfrm>
            <a:off x="515760" y="1228440"/>
            <a:ext cx="4831743" cy="1690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749" rtl="0" eaLnBrk="1" latinLnBrk="0" hangingPunct="1">
              <a:lnSpc>
                <a:spcPts val="2775"/>
              </a:lnSpc>
              <a:spcBef>
                <a:spcPct val="0"/>
              </a:spcBef>
              <a:buNone/>
              <a:defRPr sz="2700" b="0" i="0" kern="12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Stanford ME469:</a:t>
            </a:r>
            <a:br>
              <a:rPr lang="en-US" dirty="0"/>
            </a:br>
            <a:r>
              <a:rPr lang="en-US" dirty="0"/>
              <a:t>High Performance Computing for CFD</a:t>
            </a:r>
          </a:p>
        </p:txBody>
      </p:sp>
    </p:spTree>
    <p:extLst>
      <p:ext uri="{BB962C8B-B14F-4D97-AF65-F5344CB8AC3E}">
        <p14:creationId xmlns:p14="http://schemas.microsoft.com/office/powerpoint/2010/main" val="174136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Scaling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Strong Scaling: How the solution time varies with increased computational resources (cores, threads, GPU/Warps) on a fixed-size problem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User Y has a mesh that is 1 billion elements and would like to minimize the time it takes to complete a simulation; the larger the resource, the faster the turn-around</a:t>
            </a:r>
          </a:p>
          <a:p>
            <a:pPr>
              <a:buFont typeface="Arial" charset="0"/>
              <a:buChar char="•"/>
            </a:pPr>
            <a:r>
              <a:rPr lang="en-US" dirty="0"/>
              <a:t> Weak Scaling: How the solution time varies with increased problem size on a fixed computational resource load (cores, threads, GPU/Warps)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User Y is conducting a validation study that includes three mesh resolutions, which were obtained by uniform mesh refinement, and would like to increase the computational resource appropriately for each subsequently refined mesh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36964" y="6488668"/>
            <a:ext cx="1632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Strong Scaling</a:t>
            </a:r>
          </a:p>
        </p:txBody>
      </p:sp>
      <p:pic>
        <p:nvPicPr>
          <p:cNvPr id="7" name="Picture 6" descr="EdgeWea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527" y="3958542"/>
            <a:ext cx="2583832" cy="2530126"/>
          </a:xfrm>
          <a:prstGeom prst="rect">
            <a:avLst/>
          </a:prstGeom>
        </p:spPr>
      </p:pic>
      <p:pic>
        <p:nvPicPr>
          <p:cNvPr id="8" name="Picture 7" descr="lowMachWea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573" y="3958542"/>
            <a:ext cx="2742181" cy="253012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51354" y="6488668"/>
            <a:ext cx="1527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Weak Scaling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08169F-0755-A8F1-EAE4-60D300D5FEAB}"/>
              </a:ext>
            </a:extLst>
          </p:cNvPr>
          <p:cNvSpPr txBox="1"/>
          <p:nvPr/>
        </p:nvSpPr>
        <p:spPr>
          <a:xfrm>
            <a:off x="347249" y="4202113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~4,000 </a:t>
            </a:r>
            <a:r>
              <a:rPr lang="en-US" dirty="0" err="1"/>
              <a:t>elem</a:t>
            </a:r>
            <a:r>
              <a:rPr lang="en-US" dirty="0"/>
              <a:t>/core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F59392-8D63-20EC-D850-00142BE23BCF}"/>
              </a:ext>
            </a:extLst>
          </p:cNvPr>
          <p:cNvSpPr txBox="1"/>
          <p:nvPr/>
        </p:nvSpPr>
        <p:spPr>
          <a:xfrm>
            <a:off x="48713" y="4554929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~8,000 </a:t>
            </a:r>
            <a:r>
              <a:rPr lang="en-US" dirty="0" err="1"/>
              <a:t>elem</a:t>
            </a:r>
            <a:r>
              <a:rPr lang="en-US" dirty="0"/>
              <a:t>/core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72358D-EB9D-7560-3945-374132847FE2}"/>
              </a:ext>
            </a:extLst>
          </p:cNvPr>
          <p:cNvSpPr txBox="1"/>
          <p:nvPr/>
        </p:nvSpPr>
        <p:spPr>
          <a:xfrm>
            <a:off x="49078" y="5438641"/>
            <a:ext cx="25520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General Implicit Rules:</a:t>
            </a:r>
          </a:p>
          <a:p>
            <a:r>
              <a:rPr lang="en-US" dirty="0"/>
              <a:t>1e6 </a:t>
            </a:r>
            <a:r>
              <a:rPr lang="en-US" dirty="0" err="1"/>
              <a:t>elem</a:t>
            </a:r>
            <a:r>
              <a:rPr lang="en-US" dirty="0"/>
              <a:t>/node</a:t>
            </a:r>
          </a:p>
          <a:p>
            <a:r>
              <a:rPr lang="en-US" dirty="0"/>
              <a:t>~25k </a:t>
            </a:r>
            <a:r>
              <a:rPr lang="en-US" dirty="0" err="1"/>
              <a:t>elem</a:t>
            </a:r>
            <a:r>
              <a:rPr lang="en-US" dirty="0"/>
              <a:t>/core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36A18B6-AF89-07FE-027D-3C9AE8C0E145}"/>
              </a:ext>
            </a:extLst>
          </p:cNvPr>
          <p:cNvCxnSpPr/>
          <p:nvPr/>
        </p:nvCxnSpPr>
        <p:spPr>
          <a:xfrm>
            <a:off x="2343573" y="4450128"/>
            <a:ext cx="2491474" cy="121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8203F25-9468-BA52-75B6-821E4A70EAB8}"/>
              </a:ext>
            </a:extLst>
          </p:cNvPr>
          <p:cNvCxnSpPr>
            <a:cxnSpLocks/>
          </p:cNvCxnSpPr>
          <p:nvPr/>
        </p:nvCxnSpPr>
        <p:spPr>
          <a:xfrm>
            <a:off x="2019985" y="4765366"/>
            <a:ext cx="2164919" cy="355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587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Associated with Scaling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Consider a communication-intensive code procedure: Algebraic Multigrid (AMG) preconditioner setup</a:t>
            </a:r>
          </a:p>
          <a:p>
            <a:pPr>
              <a:buFont typeface="Arial" charset="0"/>
              <a:buChar char="•"/>
            </a:pPr>
            <a:r>
              <a:rPr lang="en-US" dirty="0"/>
              <a:t> Like verification, the product of a first-time scaling study at a new production scale is generally met with work!</a:t>
            </a:r>
          </a:p>
        </p:txBody>
      </p:sp>
      <p:pic>
        <p:nvPicPr>
          <p:cNvPr id="5" name="Picture 4" descr="weakScalingAMGnew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70" y="2777759"/>
            <a:ext cx="3653700" cy="36887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959296" y="3175484"/>
            <a:ext cx="458642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295" y="3175484"/>
            <a:ext cx="914400" cy="9144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603410" y="3401852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192" y="3175484"/>
            <a:ext cx="914400" cy="9144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566883" y="3401852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7346229" y="3401852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1092" y="3175484"/>
            <a:ext cx="914400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959296" y="4403837"/>
            <a:ext cx="458642" cy="9144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295" y="4403837"/>
            <a:ext cx="914400" cy="9144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6603410" y="4630205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192" y="4403837"/>
            <a:ext cx="914400" cy="9144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5566883" y="4630205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7346229" y="4630205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1092" y="4403837"/>
            <a:ext cx="914400" cy="9144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6408435" y="3972235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7196" y="5917838"/>
            <a:ext cx="839499" cy="893227"/>
          </a:xfrm>
          <a:prstGeom prst="rect">
            <a:avLst/>
          </a:prstGeom>
        </p:spPr>
      </p:pic>
      <p:sp>
        <p:nvSpPr>
          <p:cNvPr id="22" name="Left Brace 21"/>
          <p:cNvSpPr/>
          <p:nvPr/>
        </p:nvSpPr>
        <p:spPr>
          <a:xfrm rot="-5400000">
            <a:off x="6363938" y="4060525"/>
            <a:ext cx="752355" cy="332621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0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Performance: Through the Years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758928" y="2025651"/>
            <a:ext cx="1844802" cy="1974850"/>
            <a:chOff x="1088104" y="1557867"/>
            <a:chExt cx="2459736" cy="263313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8104" y="1557867"/>
              <a:ext cx="2459736" cy="1828503"/>
            </a:xfrm>
            <a:prstGeom prst="rect">
              <a:avLst/>
            </a:prstGeom>
          </p:spPr>
        </p:pic>
        <p:sp>
          <p:nvSpPr>
            <p:cNvPr id="7" name="Title 1"/>
            <p:cNvSpPr txBox="1">
              <a:spLocks/>
            </p:cNvSpPr>
            <p:nvPr/>
          </p:nvSpPr>
          <p:spPr>
            <a:xfrm>
              <a:off x="1264401" y="3505200"/>
              <a:ext cx="2107142" cy="685800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en-US" sz="2400" b="1" dirty="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2pPr>
              <a:lvl3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3pPr>
              <a:lvl4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4pPr>
              <a:lvl5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5pPr>
              <a:lvl6pPr marL="4572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6pPr>
              <a:lvl7pPr marL="9144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7pPr>
              <a:lvl8pPr marL="13716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8pPr>
              <a:lvl9pPr marL="18288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9pPr>
            </a:lstStyle>
            <a:p>
              <a:r>
                <a:rPr lang="en-US" sz="1350" dirty="0"/>
                <a:t>Mainframes</a:t>
              </a:r>
            </a:p>
            <a:p>
              <a:r>
                <a:rPr lang="en-US" sz="1350" dirty="0"/>
                <a:t>60’s to 70’s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773708" y="2025651"/>
            <a:ext cx="1839142" cy="1974850"/>
            <a:chOff x="3770314" y="1557867"/>
            <a:chExt cx="2452189" cy="263313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70314" y="1557867"/>
              <a:ext cx="2452189" cy="1828800"/>
            </a:xfrm>
            <a:prstGeom prst="rect">
              <a:avLst/>
            </a:prstGeom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3861863" y="3505200"/>
              <a:ext cx="2269091" cy="685800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en-US" sz="2400" b="1" dirty="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2pPr>
              <a:lvl3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3pPr>
              <a:lvl4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4pPr>
              <a:lvl5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5pPr>
              <a:lvl6pPr marL="4572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6pPr>
              <a:lvl7pPr marL="9144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7pPr>
              <a:lvl8pPr marL="13716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8pPr>
              <a:lvl9pPr marL="18288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9pPr>
            </a:lstStyle>
            <a:p>
              <a:r>
                <a:rPr lang="en-US" sz="1350"/>
                <a:t>Vector </a:t>
              </a:r>
            </a:p>
            <a:p>
              <a:r>
                <a:rPr lang="en-US" sz="1350"/>
                <a:t>Supercomputers</a:t>
              </a:r>
            </a:p>
            <a:p>
              <a:r>
                <a:rPr lang="en-US" sz="1350"/>
                <a:t>70’s to early 90’s</a:t>
              </a:r>
            </a:p>
          </p:txBody>
        </p:sp>
      </p:grpSp>
      <p:sp>
        <p:nvSpPr>
          <p:cNvPr id="11" name="Rectangle 10"/>
          <p:cNvSpPr/>
          <p:nvPr/>
        </p:nvSpPr>
        <p:spPr>
          <a:xfrm>
            <a:off x="714375" y="5243468"/>
            <a:ext cx="7715250" cy="323165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n-US" sz="1500" b="1">
                <a:solidFill>
                  <a:schemeClr val="bg1"/>
                </a:solidFill>
              </a:rPr>
              <a:t>Technology disruptions require a significant increase in complexity of our codes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629401" y="2025650"/>
            <a:ext cx="1812131" cy="2314979"/>
            <a:chOff x="8839200" y="1557867"/>
            <a:chExt cx="2416175" cy="3086638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8839200" y="3505200"/>
              <a:ext cx="2416175" cy="1139305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en-US" sz="2400" b="1" dirty="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2pPr>
              <a:lvl3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3pPr>
              <a:lvl4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4pPr>
              <a:lvl5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5pPr>
              <a:lvl6pPr marL="4572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6pPr>
              <a:lvl7pPr marL="9144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7pPr>
              <a:lvl8pPr marL="13716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8pPr>
              <a:lvl9pPr marL="18288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9pPr>
            </a:lstStyle>
            <a:p>
              <a:r>
                <a:rPr lang="en-US" sz="1350" dirty="0"/>
                <a:t>MPP w/ </a:t>
              </a:r>
              <a:r>
                <a:rPr lang="en-US" sz="1350"/>
                <a:t>Advanced Architecture </a:t>
              </a:r>
              <a:r>
                <a:rPr lang="en-US" sz="1350" dirty="0"/>
                <a:t>nodes: Multilevel, heterogeneous, energy and memory constrained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62501" y="1557867"/>
              <a:ext cx="2369572" cy="1830748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1527083" y="4697550"/>
            <a:ext cx="63494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>
                <a:solidFill>
                  <a:srgbClr val="FF0000"/>
                </a:solidFill>
              </a:rPr>
              <a:t>ROOM            </a:t>
            </a:r>
            <a:r>
              <a:rPr lang="en-US" sz="1350" u="sng" dirty="0">
                <a:solidFill>
                  <a:srgbClr val="FF0000"/>
                </a:solidFill>
                <a:sym typeface="Wingdings"/>
              </a:rPr>
              <a:t>       MACHINE                   CABINET                            CHIP</a:t>
            </a:r>
          </a:p>
          <a:p>
            <a:pPr algn="ctr"/>
            <a:r>
              <a:rPr lang="en-US" sz="1350" dirty="0">
                <a:solidFill>
                  <a:srgbClr val="FF0000"/>
                </a:solidFill>
                <a:sym typeface="Wingdings"/>
              </a:rPr>
              <a:t>COMPLEXITY</a:t>
            </a:r>
            <a:endParaRPr lang="en-US" sz="1350" dirty="0">
              <a:solidFill>
                <a:srgbClr val="FF0000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782827" y="2025651"/>
            <a:ext cx="1728216" cy="1974850"/>
            <a:chOff x="6488948" y="1557867"/>
            <a:chExt cx="2304288" cy="26331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6536192" y="3505200"/>
              <a:ext cx="2209800" cy="685800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en-US" sz="2400" b="1" dirty="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2pPr>
              <a:lvl3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3pPr>
              <a:lvl4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4pPr>
              <a:lvl5pPr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Helvetica" pitchFamily="80" charset="0"/>
                </a:defRPr>
              </a:lvl5pPr>
              <a:lvl6pPr marL="4572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6pPr>
              <a:lvl7pPr marL="9144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7pPr>
              <a:lvl8pPr marL="13716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8pPr>
              <a:lvl9pPr marL="1828800" algn="ctr" rtl="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rgbClr val="FFFF99"/>
                  </a:solidFill>
                  <a:latin typeface="Helvetica" pitchFamily="80" charset="0"/>
                </a:defRPr>
              </a:lvl9pPr>
            </a:lstStyle>
            <a:p>
              <a:r>
                <a:rPr lang="en-US" sz="1350"/>
                <a:t>Massively parallel processor (MPP) systems with simple nodes</a:t>
              </a:r>
            </a:p>
            <a:p>
              <a:r>
                <a:rPr lang="en-US" sz="1350"/>
                <a:t>1990’s to 2010</a:t>
              </a: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88948" y="1557867"/>
              <a:ext cx="2304288" cy="1829875"/>
            </a:xfrm>
            <a:prstGeom prst="rect">
              <a:avLst/>
            </a:prstGeom>
          </p:spPr>
        </p:pic>
      </p:grpSp>
      <p:sp>
        <p:nvSpPr>
          <p:cNvPr id="1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HPC is facing a new disruption in technology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471508" y="6581001"/>
            <a:ext cx="6556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</a:rPr>
              <a:t>Slides courtesy of Mike Glass, Jim </a:t>
            </a:r>
            <a:r>
              <a:rPr lang="en-US" sz="1200" dirty="0" err="1">
                <a:latin typeface="+mj-lt"/>
              </a:rPr>
              <a:t>Ang</a:t>
            </a:r>
            <a:r>
              <a:rPr lang="en-US" sz="1200" dirty="0">
                <a:latin typeface="+mj-lt"/>
              </a:rPr>
              <a:t>, Rob Hoekstra, Si Hammond, Ron </a:t>
            </a:r>
            <a:r>
              <a:rPr lang="en-US" sz="1200" dirty="0" err="1">
                <a:latin typeface="+mj-lt"/>
              </a:rPr>
              <a:t>Brightwell</a:t>
            </a:r>
            <a:r>
              <a:rPr lang="en-US" sz="1200" dirty="0">
                <a:latin typeface="+mj-lt"/>
              </a:rPr>
              <a:t>, and Stephen Olivier.</a:t>
            </a:r>
          </a:p>
        </p:txBody>
      </p:sp>
    </p:spTree>
    <p:extLst>
      <p:ext uri="{BB962C8B-B14F-4D97-AF65-F5344CB8AC3E}">
        <p14:creationId xmlns:p14="http://schemas.microsoft.com/office/powerpoint/2010/main" val="29701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 Towards Next </a:t>
            </a:r>
            <a:r>
              <a:rPr lang="en-US"/>
              <a:t>Generation Platforms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242003" y="3262194"/>
            <a:ext cx="3200400" cy="2377797"/>
            <a:chOff x="137884" y="3098465"/>
            <a:chExt cx="4657635" cy="274320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7" name="Rectangle 6"/>
            <p:cNvSpPr/>
            <p:nvPr/>
          </p:nvSpPr>
          <p:spPr bwMode="auto">
            <a:xfrm>
              <a:off x="814595" y="3216865"/>
              <a:ext cx="3268065" cy="1533466"/>
            </a:xfrm>
            <a:prstGeom prst="rect">
              <a:avLst/>
            </a:prstGeom>
            <a:gradFill flip="none" rotWithShape="1">
              <a:gsLst>
                <a:gs pos="0">
                  <a:srgbClr val="FFAFAE">
                    <a:alpha val="77000"/>
                  </a:srgbClr>
                </a:gs>
                <a:gs pos="45000">
                  <a:srgbClr val="CCFFCC">
                    <a:alpha val="77000"/>
                  </a:srgbClr>
                </a:gs>
                <a:gs pos="21000">
                  <a:srgbClr val="FFFCCE">
                    <a:alpha val="77000"/>
                  </a:srgbClr>
                </a:gs>
                <a:gs pos="9000">
                  <a:srgbClr val="FFAFAE">
                    <a:alpha val="77000"/>
                  </a:srgbClr>
                </a:gs>
                <a:gs pos="34000">
                  <a:srgbClr val="FFFCCE">
                    <a:alpha val="77000"/>
                  </a:srgbClr>
                </a:gs>
              </a:gsLst>
              <a:lin ang="16200000" scaled="0"/>
              <a:tileRect/>
            </a:gradFill>
            <a:ln w="9525">
              <a:noFill/>
              <a:miter lim="800000"/>
              <a:headEnd/>
              <a:tailEnd/>
            </a:ln>
          </p:spPr>
          <p:txBody>
            <a:bodyPr rtlCol="0" anchor="b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defTabSz="685800">
                <a:defRPr/>
              </a:pPr>
              <a:endParaRPr lang="en-US" sz="825" kern="0">
                <a:solidFill>
                  <a:sysClr val="windowText" lastClr="000000"/>
                </a:solidFill>
                <a:latin typeface="Candara"/>
              </a:endParaRPr>
            </a:p>
          </p:txBody>
        </p:sp>
        <p:graphicFrame>
          <p:nvGraphicFramePr>
            <p:cNvPr id="8" name="Chart 7"/>
            <p:cNvGraphicFramePr>
              <a:graphicFrameLocks/>
            </p:cNvGraphicFramePr>
            <p:nvPr/>
          </p:nvGraphicFramePr>
          <p:xfrm>
            <a:off x="137884" y="3098465"/>
            <a:ext cx="4657635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</p:grpSp>
      <p:sp>
        <p:nvSpPr>
          <p:cNvPr id="9" name="Rectangle 8"/>
          <p:cNvSpPr/>
          <p:nvPr/>
        </p:nvSpPr>
        <p:spPr>
          <a:xfrm>
            <a:off x="354633" y="5715001"/>
            <a:ext cx="2975140" cy="57708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n-US" sz="1050" b="1" dirty="0">
                <a:solidFill>
                  <a:schemeClr val="bg1"/>
                </a:solidFill>
              </a:rPr>
              <a:t>Dramatic increase in on-node parallelism and reduction in relative data movement is counter to our current code performance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03" y="989114"/>
            <a:ext cx="3200400" cy="2193672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1102831" y="1977306"/>
            <a:ext cx="1173719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dirty="0">
                <a:latin typeface="Calibri" charset="0"/>
                <a:ea typeface="Calibri" charset="0"/>
                <a:cs typeface="Calibri" charset="0"/>
              </a:rPr>
              <a:t>Sequoia Parallelism = 5M</a:t>
            </a:r>
          </a:p>
          <a:p>
            <a:r>
              <a:rPr lang="en-US" sz="750" dirty="0">
                <a:latin typeface="Calibri" charset="0"/>
                <a:ea typeface="Calibri" charset="0"/>
                <a:cs typeface="Calibri" charset="0"/>
              </a:rPr>
              <a:t>Cielo Parallelism = 100K</a:t>
            </a:r>
          </a:p>
          <a:p>
            <a:r>
              <a:rPr lang="en-US" sz="750" dirty="0">
                <a:latin typeface="Calibri" charset="0"/>
                <a:ea typeface="Calibri" charset="0"/>
                <a:cs typeface="Calibri" charset="0"/>
              </a:rPr>
              <a:t>	RATIO = 50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10996" y="2806098"/>
            <a:ext cx="4655917" cy="2908902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562510" y="5715000"/>
            <a:ext cx="5352891" cy="5770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x-none" sz="1050" b="1" dirty="0">
                <a:solidFill>
                  <a:schemeClr val="bg1"/>
                </a:solidFill>
              </a:rPr>
              <a:t>Power constraints are driving the rapid increase in on-node parallelism.</a:t>
            </a:r>
          </a:p>
          <a:p>
            <a:r>
              <a:rPr lang="en-US" sz="1050" b="1" dirty="0">
                <a:solidFill>
                  <a:schemeClr val="bg1"/>
                </a:solidFill>
              </a:rPr>
              <a:t>However, per core memory bandwidth is decreasing making it extremely difficult to fully utilize additional cores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471508" y="6581001"/>
            <a:ext cx="6556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</a:rPr>
              <a:t>Slides courtesy of Mike Glass, Jim </a:t>
            </a:r>
            <a:r>
              <a:rPr lang="en-US" sz="1200" dirty="0" err="1">
                <a:latin typeface="+mj-lt"/>
              </a:rPr>
              <a:t>Ang</a:t>
            </a:r>
            <a:r>
              <a:rPr lang="en-US" sz="1200" dirty="0">
                <a:latin typeface="+mj-lt"/>
              </a:rPr>
              <a:t>, Rob Hoekstra, Si Hammond, Ron </a:t>
            </a:r>
            <a:r>
              <a:rPr lang="en-US" sz="1200" dirty="0" err="1">
                <a:latin typeface="+mj-lt"/>
              </a:rPr>
              <a:t>Brightwell</a:t>
            </a:r>
            <a:r>
              <a:rPr lang="en-US" sz="1200" dirty="0">
                <a:latin typeface="+mj-lt"/>
              </a:rPr>
              <a:t>, and Stephen Olivier.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804" y="810731"/>
            <a:ext cx="3770901" cy="18915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64594" y="1178423"/>
            <a:ext cx="24288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+mj-lt"/>
              </a:rPr>
              <a:t>https://</a:t>
            </a:r>
            <a:r>
              <a:rPr lang="en-US" sz="900" dirty="0" err="1">
                <a:latin typeface="+mj-lt"/>
              </a:rPr>
              <a:t>www.hpcwire.com</a:t>
            </a:r>
            <a:r>
              <a:rPr lang="en-US" sz="900" dirty="0">
                <a:latin typeface="+mj-lt"/>
              </a:rPr>
              <a:t>/2015/11/20/top500/</a:t>
            </a:r>
          </a:p>
        </p:txBody>
      </p:sp>
    </p:spTree>
    <p:extLst>
      <p:ext uri="{BB962C8B-B14F-4D97-AF65-F5344CB8AC3E}">
        <p14:creationId xmlns:p14="http://schemas.microsoft.com/office/powerpoint/2010/main" val="77156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Nalu</a:t>
            </a:r>
            <a:r>
              <a:rPr lang="en-US" dirty="0"/>
              <a:t>/</a:t>
            </a:r>
            <a:r>
              <a:rPr lang="en-US" dirty="0" err="1"/>
              <a:t>reg_tests</a:t>
            </a:r>
            <a:r>
              <a:rPr lang="en-US" dirty="0"/>
              <a:t>/</a:t>
            </a:r>
            <a:r>
              <a:rPr lang="en-US" dirty="0" err="1"/>
              <a:t>test_files</a:t>
            </a:r>
            <a:r>
              <a:rPr lang="en-US" dirty="0"/>
              <a:t>/</a:t>
            </a:r>
            <a:r>
              <a:rPr lang="en-US" dirty="0" err="1"/>
              <a:t>dgNonConformalThreeBlade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E473BB66-71E6-DA43-89D9-E20713F86F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Recall the first task assigned, </a:t>
            </a:r>
            <a:r>
              <a:rPr lang="en-US" dirty="0" err="1"/>
              <a:t>dgNonConformalThreeBlade</a:t>
            </a:r>
            <a:r>
              <a:rPr lang="en-US" dirty="0"/>
              <a:t> </a:t>
            </a:r>
            <a:r>
              <a:rPr lang="en-US" dirty="0" err="1"/>
              <a:t>inclued</a:t>
            </a:r>
            <a:r>
              <a:rPr lang="en-US" dirty="0"/>
              <a:t> the following line command within the input file: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BC0BFCF-2C18-BC4C-B327-3EB8805DF0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74" r="15830"/>
          <a:stretch/>
        </p:blipFill>
        <p:spPr>
          <a:xfrm>
            <a:off x="48713" y="1933126"/>
            <a:ext cx="3211760" cy="237960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EF2093C-F88C-5349-913A-9C682FD5F6D2}"/>
              </a:ext>
            </a:extLst>
          </p:cNvPr>
          <p:cNvSpPr txBox="1"/>
          <p:nvPr/>
        </p:nvSpPr>
        <p:spPr>
          <a:xfrm>
            <a:off x="633902" y="4092333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Colored by block ID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34598A7-9590-BA46-A48B-167BAFF8F5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50" t="16725" r="14879"/>
          <a:stretch/>
        </p:blipFill>
        <p:spPr>
          <a:xfrm>
            <a:off x="4177535" y="2837094"/>
            <a:ext cx="4088394" cy="367048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AD3B9FA-26C2-7F47-A015-CC17D38D9F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49" t="20363" r="17682" b="18806"/>
          <a:stretch/>
        </p:blipFill>
        <p:spPr>
          <a:xfrm>
            <a:off x="48713" y="4417548"/>
            <a:ext cx="3211760" cy="224362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F9606D1-A62E-224B-871C-344EF6C72FC2}"/>
              </a:ext>
            </a:extLst>
          </p:cNvPr>
          <p:cNvSpPr txBox="1"/>
          <p:nvPr/>
        </p:nvSpPr>
        <p:spPr>
          <a:xfrm>
            <a:off x="3610035" y="2039774"/>
            <a:ext cx="4498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- name: realm_1</a:t>
            </a:r>
          </a:p>
          <a:p>
            <a:r>
              <a:rPr lang="en-US" dirty="0"/>
              <a:t>    </a:t>
            </a:r>
            <a:r>
              <a:rPr lang="en-US" dirty="0" err="1"/>
              <a:t>automatic_decomposition_type</a:t>
            </a:r>
            <a:r>
              <a:rPr lang="en-US" dirty="0"/>
              <a:t>: [type]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0BC2C50-9B0D-FB41-8558-0858D429C7D4}"/>
              </a:ext>
            </a:extLst>
          </p:cNvPr>
          <p:cNvSpPr txBox="1"/>
          <p:nvPr/>
        </p:nvSpPr>
        <p:spPr>
          <a:xfrm>
            <a:off x="188486" y="6507579"/>
            <a:ext cx="301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Colored by core count (= 1)</a:t>
            </a:r>
          </a:p>
        </p:txBody>
      </p:sp>
    </p:spTree>
    <p:extLst>
      <p:ext uri="{BB962C8B-B14F-4D97-AF65-F5344CB8AC3E}">
        <p14:creationId xmlns:p14="http://schemas.microsoft.com/office/powerpoint/2010/main" val="251236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Performance Computing for CFD: 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/>
              <a:t> Several fluids applications found in the low-Mach application space require HPC </a:t>
            </a:r>
          </a:p>
          <a:p>
            <a:pPr>
              <a:buFont typeface="Wingdings" charset="2"/>
              <a:buChar char="§"/>
            </a:pPr>
            <a:r>
              <a:rPr lang="en-US" dirty="0"/>
              <a:t> Strong and weak scaling are of interest in engineering analysis</a:t>
            </a:r>
          </a:p>
          <a:p>
            <a:pPr>
              <a:buFont typeface="Wingdings" charset="2"/>
              <a:buChar char="§"/>
            </a:pPr>
            <a:r>
              <a:rPr lang="en-US" dirty="0"/>
              <a:t> Communication bottlenecks can affect scaling</a:t>
            </a:r>
          </a:p>
          <a:p>
            <a:pPr>
              <a:buFont typeface="Wingdings" charset="2"/>
              <a:buChar char="§"/>
            </a:pPr>
            <a:r>
              <a:rPr lang="en-US" dirty="0"/>
              <a:t> From a user-perspective, scaling is critical to efficiently deploying production simulation results</a:t>
            </a:r>
          </a:p>
          <a:p>
            <a:pPr>
              <a:buFont typeface="Wingdings" charset="2"/>
              <a:buChar char="§"/>
            </a:pPr>
            <a:r>
              <a:rPr lang="en-US" dirty="0"/>
              <a:t> Path towards NGP will require disruptive technology with significant code investments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25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Performance Computing for CFD: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/>
              <a:t> Overview of Time and Length Scales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Fire 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Wind</a:t>
            </a:r>
          </a:p>
          <a:p>
            <a:pPr>
              <a:buFont typeface="Wingdings" charset="2"/>
              <a:buChar char="§"/>
            </a:pPr>
            <a:r>
              <a:rPr lang="en-US" dirty="0"/>
              <a:t> Conceptual Parallel Computing Model</a:t>
            </a:r>
          </a:p>
          <a:p>
            <a:pPr>
              <a:buFont typeface="Wingdings" charset="2"/>
              <a:buChar char="§"/>
            </a:pPr>
            <a:r>
              <a:rPr lang="en-US" dirty="0"/>
              <a:t> Types of Scaling: Strong and Weak</a:t>
            </a:r>
          </a:p>
          <a:p>
            <a:pPr>
              <a:buFont typeface="Wingdings" charset="2"/>
              <a:buChar char="§"/>
            </a:pPr>
            <a:r>
              <a:rPr lang="en-US" dirty="0"/>
              <a:t> Examples of Scaling</a:t>
            </a:r>
          </a:p>
          <a:p>
            <a:pPr>
              <a:buFont typeface="Wingdings" charset="2"/>
              <a:buChar char="§"/>
            </a:pPr>
            <a:r>
              <a:rPr lang="en-US" dirty="0"/>
              <a:t> Next Generation Platform </a:t>
            </a:r>
            <a:r>
              <a:rPr lang="en-US" dirty="0" err="1"/>
              <a:t>Exascale</a:t>
            </a:r>
            <a:r>
              <a:rPr lang="en-US" dirty="0"/>
              <a:t> Drivers</a:t>
            </a:r>
          </a:p>
          <a:p>
            <a:pPr>
              <a:buFont typeface="Wingdings" charset="2"/>
              <a:buChar char="§"/>
            </a:pPr>
            <a:r>
              <a:rPr lang="en-US" dirty="0"/>
              <a:t> Conclusions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6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Disparity in Time and Length Scales, Fire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5" name="Group 3"/>
          <p:cNvGrpSpPr>
            <a:grpSpLocks/>
          </p:cNvGrpSpPr>
          <p:nvPr/>
        </p:nvGrpSpPr>
        <p:grpSpPr bwMode="auto">
          <a:xfrm>
            <a:off x="339725" y="1184275"/>
            <a:ext cx="7885113" cy="5472113"/>
            <a:chOff x="307" y="720"/>
            <a:chExt cx="4967" cy="3447"/>
          </a:xfrm>
        </p:grpSpPr>
        <p:sp>
          <p:nvSpPr>
            <p:cNvPr id="6" name="Freeform 4"/>
            <p:cNvSpPr>
              <a:spLocks/>
            </p:cNvSpPr>
            <p:nvPr/>
          </p:nvSpPr>
          <p:spPr bwMode="auto">
            <a:xfrm>
              <a:off x="2620" y="904"/>
              <a:ext cx="2520" cy="1812"/>
            </a:xfrm>
            <a:custGeom>
              <a:avLst/>
              <a:gdLst/>
              <a:ahLst/>
              <a:cxnLst>
                <a:cxn ang="0">
                  <a:pos x="2216" y="0"/>
                </a:cxn>
                <a:cxn ang="0">
                  <a:pos x="2520" y="564"/>
                </a:cxn>
                <a:cxn ang="0">
                  <a:pos x="0" y="1812"/>
                </a:cxn>
                <a:cxn ang="0">
                  <a:pos x="1080" y="592"/>
                </a:cxn>
                <a:cxn ang="0">
                  <a:pos x="1092" y="608"/>
                </a:cxn>
                <a:cxn ang="0">
                  <a:pos x="1396" y="440"/>
                </a:cxn>
                <a:cxn ang="0">
                  <a:pos x="2216" y="0"/>
                </a:cxn>
              </a:cxnLst>
              <a:rect l="0" t="0" r="r" b="b"/>
              <a:pathLst>
                <a:path w="2520" h="1812">
                  <a:moveTo>
                    <a:pt x="2216" y="0"/>
                  </a:moveTo>
                  <a:lnTo>
                    <a:pt x="2520" y="564"/>
                  </a:lnTo>
                  <a:lnTo>
                    <a:pt x="0" y="1812"/>
                  </a:lnTo>
                  <a:cubicBezTo>
                    <a:pt x="362" y="1407"/>
                    <a:pt x="908" y="1107"/>
                    <a:pt x="1080" y="592"/>
                  </a:cubicBezTo>
                  <a:cubicBezTo>
                    <a:pt x="1089" y="606"/>
                    <a:pt x="1085" y="601"/>
                    <a:pt x="1092" y="608"/>
                  </a:cubicBezTo>
                  <a:lnTo>
                    <a:pt x="1396" y="440"/>
                  </a:lnTo>
                  <a:lnTo>
                    <a:pt x="2216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1">
                    <a:gamma/>
                    <a:tint val="33333"/>
                    <a:invGamma/>
                  </a:schemeClr>
                </a:gs>
                <a:gs pos="100000">
                  <a:schemeClr val="accent1"/>
                </a:gs>
              </a:gsLst>
              <a:lin ang="1890000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2936" y="720"/>
              <a:ext cx="1716" cy="996"/>
            </a:xfrm>
            <a:custGeom>
              <a:avLst/>
              <a:gdLst/>
              <a:ahLst/>
              <a:cxnLst>
                <a:cxn ang="0">
                  <a:pos x="1716" y="0"/>
                </a:cxn>
                <a:cxn ang="0">
                  <a:pos x="992" y="0"/>
                </a:cxn>
                <a:cxn ang="0">
                  <a:pos x="0" y="996"/>
                </a:cxn>
                <a:cxn ang="0">
                  <a:pos x="748" y="996"/>
                </a:cxn>
                <a:cxn ang="0">
                  <a:pos x="1716" y="0"/>
                </a:cxn>
              </a:cxnLst>
              <a:rect l="0" t="0" r="r" b="b"/>
              <a:pathLst>
                <a:path w="1716" h="996">
                  <a:moveTo>
                    <a:pt x="1716" y="0"/>
                  </a:moveTo>
                  <a:lnTo>
                    <a:pt x="992" y="0"/>
                  </a:lnTo>
                  <a:lnTo>
                    <a:pt x="0" y="996"/>
                  </a:lnTo>
                  <a:lnTo>
                    <a:pt x="748" y="996"/>
                  </a:lnTo>
                  <a:lnTo>
                    <a:pt x="1716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>
                    <a:gamma/>
                    <a:tint val="54510"/>
                    <a:invGamma/>
                  </a:schemeClr>
                </a:gs>
                <a:gs pos="50000">
                  <a:schemeClr val="accent2"/>
                </a:gs>
                <a:gs pos="100000">
                  <a:schemeClr val="accent2">
                    <a:gamma/>
                    <a:tint val="54510"/>
                    <a:invGamma/>
                  </a:schemeClr>
                </a:gs>
              </a:gsLst>
              <a:lin ang="1890000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" name="Text Box 6"/>
            <p:cNvSpPr txBox="1">
              <a:spLocks noChangeArrowheads="1"/>
            </p:cNvSpPr>
            <p:nvPr/>
          </p:nvSpPr>
          <p:spPr bwMode="auto">
            <a:xfrm>
              <a:off x="2946" y="720"/>
              <a:ext cx="224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Engineering Scale of Interest</a:t>
              </a: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2916" y="720"/>
              <a:ext cx="2304" cy="992"/>
            </a:xfrm>
            <a:prstGeom prst="rect">
              <a:avLst/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Text Box 8"/>
            <p:cNvSpPr txBox="1">
              <a:spLocks noChangeArrowheads="1"/>
            </p:cNvSpPr>
            <p:nvPr/>
          </p:nvSpPr>
          <p:spPr bwMode="auto">
            <a:xfrm rot="-1632315">
              <a:off x="3696" y="1248"/>
              <a:ext cx="1536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1600" b="1"/>
                <a:t>Convective Transport</a:t>
              </a:r>
            </a:p>
          </p:txBody>
        </p:sp>
        <p:sp>
          <p:nvSpPr>
            <p:cNvPr id="11" name="Line 9"/>
            <p:cNvSpPr>
              <a:spLocks noChangeShapeType="1"/>
            </p:cNvSpPr>
            <p:nvPr/>
          </p:nvSpPr>
          <p:spPr bwMode="auto">
            <a:xfrm flipV="1">
              <a:off x="4464" y="1712"/>
              <a:ext cx="0" cy="112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Text Box 10"/>
            <p:cNvSpPr txBox="1">
              <a:spLocks noChangeArrowheads="1"/>
            </p:cNvSpPr>
            <p:nvPr/>
          </p:nvSpPr>
          <p:spPr bwMode="auto">
            <a:xfrm rot="18845513">
              <a:off x="3240" y="1107"/>
              <a:ext cx="979" cy="3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600" b="1"/>
                <a:t>Heat Transfer in Weapon</a:t>
              </a:r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864" y="3200"/>
              <a:ext cx="1228" cy="560"/>
            </a:xfrm>
            <a:custGeom>
              <a:avLst/>
              <a:gdLst>
                <a:gd name="T0" fmla="*/ 0 w 1228"/>
                <a:gd name="T1" fmla="*/ 556 h 560"/>
                <a:gd name="T2" fmla="*/ 1052 w 1228"/>
                <a:gd name="T3" fmla="*/ 0 h 560"/>
                <a:gd name="T4" fmla="*/ 1228 w 1228"/>
                <a:gd name="T5" fmla="*/ 116 h 560"/>
                <a:gd name="T6" fmla="*/ 424 w 1228"/>
                <a:gd name="T7" fmla="*/ 560 h 560"/>
                <a:gd name="T8" fmla="*/ 0 w 1228"/>
                <a:gd name="T9" fmla="*/ 556 h 56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28"/>
                <a:gd name="T16" fmla="*/ 0 h 560"/>
                <a:gd name="T17" fmla="*/ 1228 w 1228"/>
                <a:gd name="T18" fmla="*/ 560 h 56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28" h="560">
                  <a:moveTo>
                    <a:pt x="0" y="556"/>
                  </a:moveTo>
                  <a:lnTo>
                    <a:pt x="1052" y="0"/>
                  </a:lnTo>
                  <a:lnTo>
                    <a:pt x="1228" y="116"/>
                  </a:lnTo>
                  <a:lnTo>
                    <a:pt x="424" y="560"/>
                  </a:lnTo>
                  <a:lnTo>
                    <a:pt x="0" y="556"/>
                  </a:lnTo>
                  <a:close/>
                </a:path>
              </a:pathLst>
            </a:custGeom>
            <a:solidFill>
              <a:srgbClr val="FFFF66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1788" y="1700"/>
              <a:ext cx="1980" cy="1644"/>
            </a:xfrm>
            <a:custGeom>
              <a:avLst/>
              <a:gdLst>
                <a:gd name="T0" fmla="*/ 356 w 1980"/>
                <a:gd name="T1" fmla="*/ 1644 h 1644"/>
                <a:gd name="T2" fmla="*/ 1980 w 1980"/>
                <a:gd name="T3" fmla="*/ 0 h 1644"/>
                <a:gd name="T4" fmla="*/ 1392 w 1980"/>
                <a:gd name="T5" fmla="*/ 0 h 1644"/>
                <a:gd name="T6" fmla="*/ 0 w 1980"/>
                <a:gd name="T7" fmla="*/ 1560 h 1644"/>
                <a:gd name="T8" fmla="*/ 356 w 1980"/>
                <a:gd name="T9" fmla="*/ 1644 h 164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80"/>
                <a:gd name="T16" fmla="*/ 0 h 1644"/>
                <a:gd name="T17" fmla="*/ 1980 w 1980"/>
                <a:gd name="T18" fmla="*/ 1644 h 164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80" h="1644">
                  <a:moveTo>
                    <a:pt x="356" y="1644"/>
                  </a:moveTo>
                  <a:lnTo>
                    <a:pt x="1980" y="0"/>
                  </a:lnTo>
                  <a:lnTo>
                    <a:pt x="1392" y="0"/>
                  </a:lnTo>
                  <a:lnTo>
                    <a:pt x="0" y="1560"/>
                  </a:lnTo>
                  <a:lnTo>
                    <a:pt x="356" y="1644"/>
                  </a:lnTo>
                  <a:close/>
                </a:path>
              </a:pathLst>
            </a:custGeom>
            <a:gradFill rotWithShape="0">
              <a:gsLst>
                <a:gs pos="0">
                  <a:srgbClr val="8B0000"/>
                </a:gs>
                <a:gs pos="50000">
                  <a:srgbClr val="FF0000"/>
                </a:gs>
                <a:gs pos="100000">
                  <a:srgbClr val="8B0000"/>
                </a:gs>
              </a:gsLst>
              <a:lin ang="18900000" scaled="1"/>
            </a:gradFill>
            <a:ln w="9525">
              <a:noFill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ext Box 13"/>
            <p:cNvSpPr txBox="1">
              <a:spLocks noChangeArrowheads="1"/>
            </p:cNvSpPr>
            <p:nvPr/>
          </p:nvSpPr>
          <p:spPr bwMode="auto">
            <a:xfrm rot="-2782202">
              <a:off x="2676" y="2100"/>
              <a:ext cx="61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Flames</a:t>
              </a: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1212" y="2092"/>
              <a:ext cx="1040" cy="1496"/>
            </a:xfrm>
            <a:custGeom>
              <a:avLst/>
              <a:gdLst>
                <a:gd name="T0" fmla="*/ 4 w 1040"/>
                <a:gd name="T1" fmla="*/ 4 h 1496"/>
                <a:gd name="T2" fmla="*/ 1040 w 1040"/>
                <a:gd name="T3" fmla="*/ 0 h 1496"/>
                <a:gd name="T4" fmla="*/ 1040 w 1040"/>
                <a:gd name="T5" fmla="*/ 1124 h 1496"/>
                <a:gd name="T6" fmla="*/ 0 w 1040"/>
                <a:gd name="T7" fmla="*/ 1496 h 1496"/>
                <a:gd name="T8" fmla="*/ 4 w 1040"/>
                <a:gd name="T9" fmla="*/ 4 h 14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40"/>
                <a:gd name="T16" fmla="*/ 0 h 1496"/>
                <a:gd name="T17" fmla="*/ 1040 w 1040"/>
                <a:gd name="T18" fmla="*/ 1496 h 149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40" h="1496">
                  <a:moveTo>
                    <a:pt x="4" y="4"/>
                  </a:moveTo>
                  <a:lnTo>
                    <a:pt x="1040" y="0"/>
                  </a:lnTo>
                  <a:lnTo>
                    <a:pt x="1040" y="1124"/>
                  </a:lnTo>
                  <a:lnTo>
                    <a:pt x="0" y="1496"/>
                  </a:lnTo>
                  <a:lnTo>
                    <a:pt x="4" y="4"/>
                  </a:lnTo>
                  <a:close/>
                </a:path>
              </a:pathLst>
            </a:custGeom>
            <a:gradFill rotWithShape="0">
              <a:gsLst>
                <a:gs pos="0">
                  <a:srgbClr val="FFFF66"/>
                </a:gs>
                <a:gs pos="100000">
                  <a:srgbClr val="93933B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ext Box 15"/>
            <p:cNvSpPr txBox="1">
              <a:spLocks noChangeArrowheads="1"/>
            </p:cNvSpPr>
            <p:nvPr/>
          </p:nvSpPr>
          <p:spPr bwMode="auto">
            <a:xfrm rot="-5400000">
              <a:off x="638" y="2672"/>
              <a:ext cx="135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Chemical Kinetics</a:t>
              </a:r>
            </a:p>
          </p:txBody>
        </p:sp>
        <p:sp>
          <p:nvSpPr>
            <p:cNvPr id="18" name="Text Box 16"/>
            <p:cNvSpPr txBox="1">
              <a:spLocks noChangeArrowheads="1"/>
            </p:cNvSpPr>
            <p:nvPr/>
          </p:nvSpPr>
          <p:spPr bwMode="auto">
            <a:xfrm>
              <a:off x="1288" y="3536"/>
              <a:ext cx="150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Molecular Transport</a:t>
              </a:r>
            </a:p>
          </p:txBody>
        </p:sp>
        <p:sp>
          <p:nvSpPr>
            <p:cNvPr id="19" name="Text Box 17"/>
            <p:cNvSpPr txBox="1">
              <a:spLocks noChangeArrowheads="1"/>
            </p:cNvSpPr>
            <p:nvPr/>
          </p:nvSpPr>
          <p:spPr bwMode="auto">
            <a:xfrm>
              <a:off x="2256" y="2736"/>
              <a:ext cx="912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   Diffusive Transport</a:t>
              </a:r>
            </a:p>
          </p:txBody>
        </p:sp>
        <p:grpSp>
          <p:nvGrpSpPr>
            <p:cNvPr id="20" name="Group 18"/>
            <p:cNvGrpSpPr>
              <a:grpSpLocks/>
            </p:cNvGrpSpPr>
            <p:nvPr/>
          </p:nvGrpSpPr>
          <p:grpSpPr bwMode="auto">
            <a:xfrm>
              <a:off x="1440" y="1632"/>
              <a:ext cx="496" cy="1668"/>
              <a:chOff x="1440" y="1632"/>
              <a:chExt cx="496" cy="1668"/>
            </a:xfrm>
          </p:grpSpPr>
          <p:grpSp>
            <p:nvGrpSpPr>
              <p:cNvPr id="92" name="Group 19"/>
              <p:cNvGrpSpPr>
                <a:grpSpLocks/>
              </p:cNvGrpSpPr>
              <p:nvPr/>
            </p:nvGrpSpPr>
            <p:grpSpPr bwMode="auto">
              <a:xfrm>
                <a:off x="1440" y="2100"/>
                <a:ext cx="496" cy="1200"/>
                <a:chOff x="1440" y="2100"/>
                <a:chExt cx="496" cy="1200"/>
              </a:xfrm>
            </p:grpSpPr>
            <p:sp>
              <p:nvSpPr>
                <p:cNvPr id="94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1470" y="2100"/>
                  <a:ext cx="436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algn="l"/>
                  <a:r>
                    <a:rPr lang="en-US" sz="1800" b="1"/>
                    <a:t>Soot</a:t>
                  </a:r>
                </a:p>
              </p:txBody>
            </p:sp>
            <p:sp>
              <p:nvSpPr>
                <p:cNvPr id="95" name="Rectangle 21"/>
                <p:cNvSpPr>
                  <a:spLocks noChangeArrowheads="1"/>
                </p:cNvSpPr>
                <p:nvPr/>
              </p:nvSpPr>
              <p:spPr bwMode="auto">
                <a:xfrm>
                  <a:off x="1440" y="2100"/>
                  <a:ext cx="496" cy="1200"/>
                </a:xfrm>
                <a:prstGeom prst="rect">
                  <a:avLst/>
                </a:prstGeom>
                <a:noFill/>
                <a:ln w="28575">
                  <a:noFill/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93" name="Line 22"/>
              <p:cNvSpPr>
                <a:spLocks noChangeShapeType="1"/>
              </p:cNvSpPr>
              <p:nvPr/>
            </p:nvSpPr>
            <p:spPr bwMode="auto">
              <a:xfrm>
                <a:off x="1680" y="1632"/>
                <a:ext cx="0" cy="472"/>
              </a:xfrm>
              <a:prstGeom prst="line">
                <a:avLst/>
              </a:prstGeom>
              <a:noFill/>
              <a:ln w="28575">
                <a:noFill/>
                <a:round/>
                <a:headEnd/>
                <a:tailEnd type="triangle" w="med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pic>
          <p:nvPicPr>
            <p:cNvPr id="21" name="Picture 23" descr="SootChain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104" y="720"/>
              <a:ext cx="1296" cy="101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</p:pic>
        <p:grpSp>
          <p:nvGrpSpPr>
            <p:cNvPr id="22" name="Group 24"/>
            <p:cNvGrpSpPr>
              <a:grpSpLocks/>
            </p:cNvGrpSpPr>
            <p:nvPr/>
          </p:nvGrpSpPr>
          <p:grpSpPr bwMode="auto">
            <a:xfrm>
              <a:off x="1488" y="1424"/>
              <a:ext cx="3296" cy="2056"/>
              <a:chOff x="1488" y="1424"/>
              <a:chExt cx="3296" cy="2056"/>
            </a:xfrm>
          </p:grpSpPr>
          <p:sp>
            <p:nvSpPr>
              <p:cNvPr id="85" name="Text Box 25"/>
              <p:cNvSpPr txBox="1">
                <a:spLocks noChangeArrowheads="1"/>
              </p:cNvSpPr>
              <p:nvPr/>
            </p:nvSpPr>
            <p:spPr bwMode="auto">
              <a:xfrm>
                <a:off x="2400" y="1824"/>
                <a:ext cx="601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1400" b="1"/>
                  <a:t>Products</a:t>
                </a:r>
              </a:p>
            </p:txBody>
          </p:sp>
          <p:sp>
            <p:nvSpPr>
              <p:cNvPr id="86" name="Text Box 26"/>
              <p:cNvSpPr txBox="1">
                <a:spLocks noChangeArrowheads="1"/>
              </p:cNvSpPr>
              <p:nvPr/>
            </p:nvSpPr>
            <p:spPr bwMode="auto">
              <a:xfrm rot="-1651269">
                <a:off x="3264" y="1967"/>
                <a:ext cx="1006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1400" b="1"/>
                  <a:t>Fuel Distribution</a:t>
                </a:r>
              </a:p>
            </p:txBody>
          </p:sp>
          <p:grpSp>
            <p:nvGrpSpPr>
              <p:cNvPr id="87" name="Group 27"/>
              <p:cNvGrpSpPr>
                <a:grpSpLocks/>
              </p:cNvGrpSpPr>
              <p:nvPr/>
            </p:nvGrpSpPr>
            <p:grpSpPr bwMode="auto">
              <a:xfrm>
                <a:off x="1488" y="1424"/>
                <a:ext cx="3296" cy="2056"/>
                <a:chOff x="1488" y="1424"/>
                <a:chExt cx="3296" cy="2056"/>
              </a:xfrm>
            </p:grpSpPr>
            <p:sp>
              <p:nvSpPr>
                <p:cNvPr id="89" name="Freeform 28"/>
                <p:cNvSpPr>
                  <a:spLocks/>
                </p:cNvSpPr>
                <p:nvPr/>
              </p:nvSpPr>
              <p:spPr bwMode="auto">
                <a:xfrm>
                  <a:off x="1488" y="1424"/>
                  <a:ext cx="3296" cy="2056"/>
                </a:xfrm>
                <a:custGeom>
                  <a:avLst/>
                  <a:gdLst>
                    <a:gd name="T0" fmla="*/ 3296 w 3296"/>
                    <a:gd name="T1" fmla="*/ 0 h 2056"/>
                    <a:gd name="T2" fmla="*/ 1888 w 3296"/>
                    <a:gd name="T3" fmla="*/ 736 h 2056"/>
                    <a:gd name="T4" fmla="*/ 760 w 3296"/>
                    <a:gd name="T5" fmla="*/ 1448 h 2056"/>
                    <a:gd name="T6" fmla="*/ 0 w 3296"/>
                    <a:gd name="T7" fmla="*/ 2056 h 205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3296"/>
                    <a:gd name="T13" fmla="*/ 0 h 2056"/>
                    <a:gd name="T14" fmla="*/ 3296 w 3296"/>
                    <a:gd name="T15" fmla="*/ 2056 h 205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3296" h="2056">
                      <a:moveTo>
                        <a:pt x="3296" y="0"/>
                      </a:moveTo>
                      <a:cubicBezTo>
                        <a:pt x="3061" y="123"/>
                        <a:pt x="2311" y="495"/>
                        <a:pt x="1888" y="736"/>
                      </a:cubicBezTo>
                      <a:cubicBezTo>
                        <a:pt x="1465" y="977"/>
                        <a:pt x="1075" y="1228"/>
                        <a:pt x="760" y="1448"/>
                      </a:cubicBezTo>
                      <a:cubicBezTo>
                        <a:pt x="445" y="1668"/>
                        <a:pt x="158" y="1929"/>
                        <a:pt x="0" y="2056"/>
                      </a:cubicBezTo>
                    </a:path>
                  </a:pathLst>
                </a:custGeom>
                <a:noFill/>
                <a:ln w="38100">
                  <a:noFill/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0" name="Freeform 29"/>
                <p:cNvSpPr>
                  <a:spLocks/>
                </p:cNvSpPr>
                <p:nvPr/>
              </p:nvSpPr>
              <p:spPr bwMode="auto">
                <a:xfrm>
                  <a:off x="1488" y="1800"/>
                  <a:ext cx="1736" cy="1656"/>
                </a:xfrm>
                <a:custGeom>
                  <a:avLst/>
                  <a:gdLst>
                    <a:gd name="T0" fmla="*/ 0 w 1736"/>
                    <a:gd name="T1" fmla="*/ 1656 h 1656"/>
                    <a:gd name="T2" fmla="*/ 1736 w 1736"/>
                    <a:gd name="T3" fmla="*/ 0 h 1656"/>
                    <a:gd name="T4" fmla="*/ 0 60000 65536"/>
                    <a:gd name="T5" fmla="*/ 0 60000 65536"/>
                    <a:gd name="T6" fmla="*/ 0 w 1736"/>
                    <a:gd name="T7" fmla="*/ 0 h 1656"/>
                    <a:gd name="T8" fmla="*/ 1736 w 1736"/>
                    <a:gd name="T9" fmla="*/ 1656 h 165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1736" h="1656">
                      <a:moveTo>
                        <a:pt x="0" y="1656"/>
                      </a:moveTo>
                      <a:lnTo>
                        <a:pt x="1736" y="0"/>
                      </a:lnTo>
                    </a:path>
                  </a:pathLst>
                </a:custGeom>
                <a:noFill/>
                <a:ln w="38100">
                  <a:noFill/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1" name="Freeform 30"/>
                <p:cNvSpPr>
                  <a:spLocks/>
                </p:cNvSpPr>
                <p:nvPr/>
              </p:nvSpPr>
              <p:spPr bwMode="auto">
                <a:xfrm>
                  <a:off x="3216" y="1496"/>
                  <a:ext cx="624" cy="304"/>
                </a:xfrm>
                <a:custGeom>
                  <a:avLst/>
                  <a:gdLst>
                    <a:gd name="T0" fmla="*/ 0 w 624"/>
                    <a:gd name="T1" fmla="*/ 304 h 304"/>
                    <a:gd name="T2" fmla="*/ 160 w 624"/>
                    <a:gd name="T3" fmla="*/ 272 h 304"/>
                    <a:gd name="T4" fmla="*/ 312 w 624"/>
                    <a:gd name="T5" fmla="*/ 208 h 304"/>
                    <a:gd name="T6" fmla="*/ 464 w 624"/>
                    <a:gd name="T7" fmla="*/ 128 h 304"/>
                    <a:gd name="T8" fmla="*/ 624 w 624"/>
                    <a:gd name="T9" fmla="*/ 0 h 30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24"/>
                    <a:gd name="T16" fmla="*/ 0 h 304"/>
                    <a:gd name="T17" fmla="*/ 624 w 624"/>
                    <a:gd name="T18" fmla="*/ 304 h 30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24" h="304">
                      <a:moveTo>
                        <a:pt x="0" y="304"/>
                      </a:moveTo>
                      <a:cubicBezTo>
                        <a:pt x="28" y="299"/>
                        <a:pt x="108" y="288"/>
                        <a:pt x="160" y="272"/>
                      </a:cubicBezTo>
                      <a:cubicBezTo>
                        <a:pt x="212" y="256"/>
                        <a:pt x="261" y="232"/>
                        <a:pt x="312" y="208"/>
                      </a:cubicBezTo>
                      <a:cubicBezTo>
                        <a:pt x="363" y="184"/>
                        <a:pt x="412" y="163"/>
                        <a:pt x="464" y="128"/>
                      </a:cubicBezTo>
                      <a:cubicBezTo>
                        <a:pt x="516" y="93"/>
                        <a:pt x="597" y="23"/>
                        <a:pt x="624" y="0"/>
                      </a:cubicBezTo>
                    </a:path>
                  </a:pathLst>
                </a:custGeom>
                <a:noFill/>
                <a:ln w="38100">
                  <a:noFill/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8" name="Text Box 31"/>
              <p:cNvSpPr txBox="1">
                <a:spLocks noChangeArrowheads="1"/>
              </p:cNvSpPr>
              <p:nvPr/>
            </p:nvSpPr>
            <p:spPr bwMode="auto">
              <a:xfrm rot="-1384034">
                <a:off x="3120" y="1727"/>
                <a:ext cx="726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1400" b="1"/>
                  <a:t>Convection</a:t>
                </a:r>
              </a:p>
            </p:txBody>
          </p:sp>
        </p:grpSp>
        <p:grpSp>
          <p:nvGrpSpPr>
            <p:cNvPr id="23" name="Group 32"/>
            <p:cNvGrpSpPr>
              <a:grpSpLocks/>
            </p:cNvGrpSpPr>
            <p:nvPr/>
          </p:nvGrpSpPr>
          <p:grpSpPr bwMode="auto">
            <a:xfrm>
              <a:off x="1440" y="1440"/>
              <a:ext cx="3408" cy="2065"/>
              <a:chOff x="1440" y="1440"/>
              <a:chExt cx="3408" cy="2065"/>
            </a:xfrm>
          </p:grpSpPr>
          <p:sp>
            <p:nvSpPr>
              <p:cNvPr id="76" name="Text Box 33"/>
              <p:cNvSpPr txBox="1">
                <a:spLocks noChangeArrowheads="1"/>
              </p:cNvSpPr>
              <p:nvPr/>
            </p:nvSpPr>
            <p:spPr bwMode="auto">
              <a:xfrm rot="-359337">
                <a:off x="2160" y="3216"/>
                <a:ext cx="1180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1400" b="1"/>
                  <a:t>Molecular Radiation</a:t>
                </a:r>
              </a:p>
            </p:txBody>
          </p:sp>
          <p:sp>
            <p:nvSpPr>
              <p:cNvPr id="77" name="Text Box 34"/>
              <p:cNvSpPr txBox="1">
                <a:spLocks noChangeArrowheads="1"/>
              </p:cNvSpPr>
              <p:nvPr/>
            </p:nvSpPr>
            <p:spPr bwMode="auto">
              <a:xfrm rot="-25800">
                <a:off x="3168" y="2536"/>
                <a:ext cx="672" cy="32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1400" b="1"/>
                  <a:t>Soot Radiation</a:t>
                </a:r>
              </a:p>
            </p:txBody>
          </p:sp>
          <p:sp>
            <p:nvSpPr>
              <p:cNvPr id="78" name="Text Box 35"/>
              <p:cNvSpPr txBox="1">
                <a:spLocks noChangeArrowheads="1"/>
              </p:cNvSpPr>
              <p:nvPr/>
            </p:nvSpPr>
            <p:spPr bwMode="auto">
              <a:xfrm rot="-4449109">
                <a:off x="1285" y="2838"/>
                <a:ext cx="788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sz="1400" b="1"/>
                  <a:t>Soot Growth</a:t>
                </a:r>
              </a:p>
            </p:txBody>
          </p:sp>
          <p:sp>
            <p:nvSpPr>
              <p:cNvPr id="79" name="AutoShape 36"/>
              <p:cNvSpPr>
                <a:spLocks noChangeArrowheads="1"/>
              </p:cNvSpPr>
              <p:nvPr/>
            </p:nvSpPr>
            <p:spPr bwMode="auto">
              <a:xfrm rot="-351668">
                <a:off x="1440" y="3360"/>
                <a:ext cx="2464" cy="99"/>
              </a:xfrm>
              <a:prstGeom prst="rightArrow">
                <a:avLst>
                  <a:gd name="adj1" fmla="val 50000"/>
                  <a:gd name="adj2" fmla="val 622222"/>
                </a:avLst>
              </a:prstGeom>
              <a:gradFill rotWithShape="0">
                <a:gsLst>
                  <a:gs pos="0">
                    <a:srgbClr val="7C4A19"/>
                  </a:gs>
                  <a:gs pos="50000">
                    <a:srgbClr val="FF9933"/>
                  </a:gs>
                  <a:gs pos="100000">
                    <a:srgbClr val="7C4A19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AutoShape 37"/>
              <p:cNvSpPr>
                <a:spLocks noChangeArrowheads="1"/>
              </p:cNvSpPr>
              <p:nvPr/>
            </p:nvSpPr>
            <p:spPr bwMode="auto">
              <a:xfrm rot="905422">
                <a:off x="1500" y="2449"/>
                <a:ext cx="96" cy="1056"/>
              </a:xfrm>
              <a:prstGeom prst="upArrow">
                <a:avLst>
                  <a:gd name="adj1" fmla="val 50000"/>
                  <a:gd name="adj2" fmla="val 275000"/>
                </a:avLst>
              </a:prstGeom>
              <a:gradFill rotWithShape="0">
                <a:gsLst>
                  <a:gs pos="0">
                    <a:schemeClr val="folHlink">
                      <a:gamma/>
                      <a:shade val="72549"/>
                      <a:invGamma/>
                    </a:schemeClr>
                  </a:gs>
                  <a:gs pos="50000">
                    <a:schemeClr val="folHlink"/>
                  </a:gs>
                  <a:gs pos="100000">
                    <a:schemeClr val="folHlink">
                      <a:gamma/>
                      <a:shade val="72549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1" name="AutoShape 38"/>
              <p:cNvSpPr>
                <a:spLocks noChangeArrowheads="1"/>
              </p:cNvSpPr>
              <p:nvPr/>
            </p:nvSpPr>
            <p:spPr bwMode="auto">
              <a:xfrm>
                <a:off x="3840" y="2448"/>
                <a:ext cx="960" cy="96"/>
              </a:xfrm>
              <a:prstGeom prst="rightArrow">
                <a:avLst>
                  <a:gd name="adj1" fmla="val 50000"/>
                  <a:gd name="adj2" fmla="val 250000"/>
                </a:avLst>
              </a:prstGeom>
              <a:gradFill rotWithShape="0">
                <a:gsLst>
                  <a:gs pos="0">
                    <a:srgbClr val="7C4A19"/>
                  </a:gs>
                  <a:gs pos="50000">
                    <a:srgbClr val="FF9933"/>
                  </a:gs>
                  <a:gs pos="100000">
                    <a:srgbClr val="7C4A19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AutoShape 39"/>
              <p:cNvSpPr>
                <a:spLocks noChangeArrowheads="1"/>
              </p:cNvSpPr>
              <p:nvPr/>
            </p:nvSpPr>
            <p:spPr bwMode="auto">
              <a:xfrm rot="-5400000">
                <a:off x="4260" y="1908"/>
                <a:ext cx="1056" cy="120"/>
              </a:xfrm>
              <a:prstGeom prst="rightArrow">
                <a:avLst>
                  <a:gd name="adj1" fmla="val 50000"/>
                  <a:gd name="adj2" fmla="val 220000"/>
                </a:avLst>
              </a:prstGeom>
              <a:gradFill rotWithShape="0">
                <a:gsLst>
                  <a:gs pos="0">
                    <a:srgbClr val="7C4A19"/>
                  </a:gs>
                  <a:gs pos="50000">
                    <a:srgbClr val="FF9933"/>
                  </a:gs>
                  <a:gs pos="100000">
                    <a:srgbClr val="7C4A19"/>
                  </a:gs>
                </a:gsLst>
                <a:lin ang="5400000" scaled="1"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AutoShape 40"/>
              <p:cNvSpPr>
                <a:spLocks noChangeArrowheads="1"/>
              </p:cNvSpPr>
              <p:nvPr/>
            </p:nvSpPr>
            <p:spPr bwMode="auto">
              <a:xfrm>
                <a:off x="1680" y="2448"/>
                <a:ext cx="2160" cy="96"/>
              </a:xfrm>
              <a:prstGeom prst="rightArrow">
                <a:avLst>
                  <a:gd name="adj1" fmla="val 50000"/>
                  <a:gd name="adj2" fmla="val 562500"/>
                </a:avLst>
              </a:prstGeom>
              <a:gradFill rotWithShape="0">
                <a:gsLst>
                  <a:gs pos="0">
                    <a:srgbClr val="7C4A19"/>
                  </a:gs>
                  <a:gs pos="50000">
                    <a:srgbClr val="FF9933"/>
                  </a:gs>
                  <a:gs pos="100000">
                    <a:srgbClr val="7C4A19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AutoShape 41"/>
              <p:cNvSpPr>
                <a:spLocks noChangeArrowheads="1"/>
              </p:cNvSpPr>
              <p:nvPr/>
            </p:nvSpPr>
            <p:spPr bwMode="auto">
              <a:xfrm rot="-5400000">
                <a:off x="2928" y="2352"/>
                <a:ext cx="1824" cy="96"/>
              </a:xfrm>
              <a:prstGeom prst="rightArrow">
                <a:avLst>
                  <a:gd name="adj1" fmla="val 50000"/>
                  <a:gd name="adj2" fmla="val 475000"/>
                </a:avLst>
              </a:prstGeom>
              <a:gradFill rotWithShape="0">
                <a:gsLst>
                  <a:gs pos="0">
                    <a:srgbClr val="7C4A19"/>
                  </a:gs>
                  <a:gs pos="50000">
                    <a:srgbClr val="FF9933"/>
                  </a:gs>
                  <a:gs pos="100000">
                    <a:srgbClr val="7C4A19"/>
                  </a:gs>
                </a:gsLst>
                <a:lin ang="5400000" scaled="1"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4" name="Group 42"/>
            <p:cNvGrpSpPr>
              <a:grpSpLocks/>
            </p:cNvGrpSpPr>
            <p:nvPr/>
          </p:nvGrpSpPr>
          <p:grpSpPr bwMode="auto">
            <a:xfrm>
              <a:off x="807" y="752"/>
              <a:ext cx="4401" cy="3061"/>
              <a:chOff x="807" y="752"/>
              <a:chExt cx="4401" cy="3061"/>
            </a:xfrm>
          </p:grpSpPr>
          <p:grpSp>
            <p:nvGrpSpPr>
              <p:cNvPr id="41" name="Group 43"/>
              <p:cNvGrpSpPr>
                <a:grpSpLocks/>
              </p:cNvGrpSpPr>
              <p:nvPr/>
            </p:nvGrpSpPr>
            <p:grpSpPr bwMode="auto">
              <a:xfrm>
                <a:off x="848" y="752"/>
                <a:ext cx="4360" cy="3009"/>
                <a:chOff x="848" y="752"/>
                <a:chExt cx="4360" cy="3009"/>
              </a:xfrm>
            </p:grpSpPr>
            <p:sp>
              <p:nvSpPr>
                <p:cNvPr id="74" name="Line 44"/>
                <p:cNvSpPr>
                  <a:spLocks noChangeShapeType="1"/>
                </p:cNvSpPr>
                <p:nvPr/>
              </p:nvSpPr>
              <p:spPr bwMode="auto">
                <a:xfrm flipV="1">
                  <a:off x="856" y="752"/>
                  <a:ext cx="0" cy="3009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Line 45"/>
                <p:cNvSpPr>
                  <a:spLocks noChangeShapeType="1"/>
                </p:cNvSpPr>
                <p:nvPr/>
              </p:nvSpPr>
              <p:spPr bwMode="auto">
                <a:xfrm>
                  <a:off x="848" y="3760"/>
                  <a:ext cx="4360" cy="0"/>
                </a:xfrm>
                <a:prstGeom prst="lin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2" name="Group 46"/>
              <p:cNvGrpSpPr>
                <a:grpSpLocks/>
              </p:cNvGrpSpPr>
              <p:nvPr/>
            </p:nvGrpSpPr>
            <p:grpSpPr bwMode="auto">
              <a:xfrm>
                <a:off x="807" y="843"/>
                <a:ext cx="48" cy="2913"/>
                <a:chOff x="5565" y="846"/>
                <a:chExt cx="48" cy="2913"/>
              </a:xfrm>
            </p:grpSpPr>
            <p:sp>
              <p:nvSpPr>
                <p:cNvPr id="57" name="Line 47"/>
                <p:cNvSpPr>
                  <a:spLocks noChangeShapeType="1"/>
                </p:cNvSpPr>
                <p:nvPr/>
              </p:nvSpPr>
              <p:spPr bwMode="auto">
                <a:xfrm>
                  <a:off x="5565" y="84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Line 48"/>
                <p:cNvSpPr>
                  <a:spLocks noChangeShapeType="1"/>
                </p:cNvSpPr>
                <p:nvPr/>
              </p:nvSpPr>
              <p:spPr bwMode="auto">
                <a:xfrm>
                  <a:off x="5565" y="1023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Line 49"/>
                <p:cNvSpPr>
                  <a:spLocks noChangeShapeType="1"/>
                </p:cNvSpPr>
                <p:nvPr/>
              </p:nvSpPr>
              <p:spPr bwMode="auto">
                <a:xfrm>
                  <a:off x="5565" y="139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Line 50"/>
                <p:cNvSpPr>
                  <a:spLocks noChangeShapeType="1"/>
                </p:cNvSpPr>
                <p:nvPr/>
              </p:nvSpPr>
              <p:spPr bwMode="auto">
                <a:xfrm>
                  <a:off x="5565" y="1215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Line 51"/>
                <p:cNvSpPr>
                  <a:spLocks noChangeShapeType="1"/>
                </p:cNvSpPr>
                <p:nvPr/>
              </p:nvSpPr>
              <p:spPr bwMode="auto">
                <a:xfrm>
                  <a:off x="5565" y="1581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Line 52"/>
                <p:cNvSpPr>
                  <a:spLocks noChangeShapeType="1"/>
                </p:cNvSpPr>
                <p:nvPr/>
              </p:nvSpPr>
              <p:spPr bwMode="auto">
                <a:xfrm>
                  <a:off x="5565" y="193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3" name="Line 53"/>
                <p:cNvSpPr>
                  <a:spLocks noChangeShapeType="1"/>
                </p:cNvSpPr>
                <p:nvPr/>
              </p:nvSpPr>
              <p:spPr bwMode="auto">
                <a:xfrm>
                  <a:off x="5565" y="1764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4" name="Line 54"/>
                <p:cNvSpPr>
                  <a:spLocks noChangeShapeType="1"/>
                </p:cNvSpPr>
                <p:nvPr/>
              </p:nvSpPr>
              <p:spPr bwMode="auto">
                <a:xfrm>
                  <a:off x="5565" y="2124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5" name="Line 55"/>
                <p:cNvSpPr>
                  <a:spLocks noChangeShapeType="1"/>
                </p:cNvSpPr>
                <p:nvPr/>
              </p:nvSpPr>
              <p:spPr bwMode="auto">
                <a:xfrm>
                  <a:off x="5565" y="2310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6" name="Line 56"/>
                <p:cNvSpPr>
                  <a:spLocks noChangeShapeType="1"/>
                </p:cNvSpPr>
                <p:nvPr/>
              </p:nvSpPr>
              <p:spPr bwMode="auto">
                <a:xfrm>
                  <a:off x="5565" y="2493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7" name="Line 57"/>
                <p:cNvSpPr>
                  <a:spLocks noChangeShapeType="1"/>
                </p:cNvSpPr>
                <p:nvPr/>
              </p:nvSpPr>
              <p:spPr bwMode="auto">
                <a:xfrm>
                  <a:off x="5565" y="267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8" name="Line 58"/>
                <p:cNvSpPr>
                  <a:spLocks noChangeShapeType="1"/>
                </p:cNvSpPr>
                <p:nvPr/>
              </p:nvSpPr>
              <p:spPr bwMode="auto">
                <a:xfrm>
                  <a:off x="5565" y="304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Line 59"/>
                <p:cNvSpPr>
                  <a:spLocks noChangeShapeType="1"/>
                </p:cNvSpPr>
                <p:nvPr/>
              </p:nvSpPr>
              <p:spPr bwMode="auto">
                <a:xfrm>
                  <a:off x="5565" y="3222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" name="Line 60"/>
                <p:cNvSpPr>
                  <a:spLocks noChangeShapeType="1"/>
                </p:cNvSpPr>
                <p:nvPr/>
              </p:nvSpPr>
              <p:spPr bwMode="auto">
                <a:xfrm>
                  <a:off x="5565" y="3591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" name="Line 61"/>
                <p:cNvSpPr>
                  <a:spLocks noChangeShapeType="1"/>
                </p:cNvSpPr>
                <p:nvPr/>
              </p:nvSpPr>
              <p:spPr bwMode="auto">
                <a:xfrm>
                  <a:off x="5565" y="3759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" name="Line 62"/>
                <p:cNvSpPr>
                  <a:spLocks noChangeShapeType="1"/>
                </p:cNvSpPr>
                <p:nvPr/>
              </p:nvSpPr>
              <p:spPr bwMode="auto">
                <a:xfrm>
                  <a:off x="5565" y="34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Line 63"/>
                <p:cNvSpPr>
                  <a:spLocks noChangeShapeType="1"/>
                </p:cNvSpPr>
                <p:nvPr/>
              </p:nvSpPr>
              <p:spPr bwMode="auto">
                <a:xfrm>
                  <a:off x="5565" y="2862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3" name="Group 64"/>
              <p:cNvGrpSpPr>
                <a:grpSpLocks/>
              </p:cNvGrpSpPr>
              <p:nvPr/>
            </p:nvGrpSpPr>
            <p:grpSpPr bwMode="auto">
              <a:xfrm>
                <a:off x="856" y="3766"/>
                <a:ext cx="4273" cy="47"/>
                <a:chOff x="856" y="3772"/>
                <a:chExt cx="4273" cy="47"/>
              </a:xfrm>
            </p:grpSpPr>
            <p:sp>
              <p:nvSpPr>
                <p:cNvPr id="44" name="Line 65"/>
                <p:cNvSpPr>
                  <a:spLocks noChangeShapeType="1"/>
                </p:cNvSpPr>
                <p:nvPr/>
              </p:nvSpPr>
              <p:spPr bwMode="auto">
                <a:xfrm rot="5400000">
                  <a:off x="5105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5" name="Line 66"/>
                <p:cNvSpPr>
                  <a:spLocks noChangeShapeType="1"/>
                </p:cNvSpPr>
                <p:nvPr/>
              </p:nvSpPr>
              <p:spPr bwMode="auto">
                <a:xfrm rot="5400000">
                  <a:off x="4405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Line 67"/>
                <p:cNvSpPr>
                  <a:spLocks noChangeShapeType="1"/>
                </p:cNvSpPr>
                <p:nvPr/>
              </p:nvSpPr>
              <p:spPr bwMode="auto">
                <a:xfrm rot="5400000">
                  <a:off x="4747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68"/>
                <p:cNvSpPr>
                  <a:spLocks noChangeShapeType="1"/>
                </p:cNvSpPr>
                <p:nvPr/>
              </p:nvSpPr>
              <p:spPr bwMode="auto">
                <a:xfrm rot="5400000">
                  <a:off x="4040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Line 69"/>
                <p:cNvSpPr>
                  <a:spLocks noChangeShapeType="1"/>
                </p:cNvSpPr>
                <p:nvPr/>
              </p:nvSpPr>
              <p:spPr bwMode="auto">
                <a:xfrm rot="5400000">
                  <a:off x="3675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Line 70"/>
                <p:cNvSpPr>
                  <a:spLocks noChangeShapeType="1"/>
                </p:cNvSpPr>
                <p:nvPr/>
              </p:nvSpPr>
              <p:spPr bwMode="auto">
                <a:xfrm rot="5400000">
                  <a:off x="3316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1"/>
                <p:cNvSpPr>
                  <a:spLocks noChangeShapeType="1"/>
                </p:cNvSpPr>
                <p:nvPr/>
              </p:nvSpPr>
              <p:spPr bwMode="auto">
                <a:xfrm rot="5400000">
                  <a:off x="2957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Line 72"/>
                <p:cNvSpPr>
                  <a:spLocks noChangeShapeType="1"/>
                </p:cNvSpPr>
                <p:nvPr/>
              </p:nvSpPr>
              <p:spPr bwMode="auto">
                <a:xfrm rot="5400000">
                  <a:off x="2228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Line 73"/>
                <p:cNvSpPr>
                  <a:spLocks noChangeShapeType="1"/>
                </p:cNvSpPr>
                <p:nvPr/>
              </p:nvSpPr>
              <p:spPr bwMode="auto">
                <a:xfrm rot="5400000">
                  <a:off x="1886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Line 74"/>
                <p:cNvSpPr>
                  <a:spLocks noChangeShapeType="1"/>
                </p:cNvSpPr>
                <p:nvPr/>
              </p:nvSpPr>
              <p:spPr bwMode="auto">
                <a:xfrm rot="5400000">
                  <a:off x="1161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Line 75"/>
                <p:cNvSpPr>
                  <a:spLocks noChangeShapeType="1"/>
                </p:cNvSpPr>
                <p:nvPr/>
              </p:nvSpPr>
              <p:spPr bwMode="auto">
                <a:xfrm rot="5400000">
                  <a:off x="832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Line 76"/>
                <p:cNvSpPr>
                  <a:spLocks noChangeShapeType="1"/>
                </p:cNvSpPr>
                <p:nvPr/>
              </p:nvSpPr>
              <p:spPr bwMode="auto">
                <a:xfrm rot="5400000">
                  <a:off x="1521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Line 77"/>
                <p:cNvSpPr>
                  <a:spLocks noChangeShapeType="1"/>
                </p:cNvSpPr>
                <p:nvPr/>
              </p:nvSpPr>
              <p:spPr bwMode="auto">
                <a:xfrm rot="5400000">
                  <a:off x="2592" y="3796"/>
                  <a:ext cx="47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5" name="Text Box 78"/>
            <p:cNvSpPr txBox="1">
              <a:spLocks noChangeArrowheads="1"/>
            </p:cNvSpPr>
            <p:nvPr/>
          </p:nvSpPr>
          <p:spPr bwMode="auto">
            <a:xfrm>
              <a:off x="672" y="3792"/>
              <a:ext cx="415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-10</a:t>
              </a:r>
              <a:endParaRPr lang="en-US" sz="1800" b="1"/>
            </a:p>
          </p:txBody>
        </p:sp>
        <p:sp>
          <p:nvSpPr>
            <p:cNvPr id="26" name="Text Box 79"/>
            <p:cNvSpPr txBox="1">
              <a:spLocks noChangeArrowheads="1"/>
            </p:cNvSpPr>
            <p:nvPr/>
          </p:nvSpPr>
          <p:spPr bwMode="auto">
            <a:xfrm>
              <a:off x="4944" y="3792"/>
              <a:ext cx="33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2</a:t>
              </a:r>
              <a:endParaRPr lang="en-US" sz="1800" b="1"/>
            </a:p>
          </p:txBody>
        </p:sp>
        <p:sp>
          <p:nvSpPr>
            <p:cNvPr id="27" name="Text Box 80"/>
            <p:cNvSpPr txBox="1">
              <a:spLocks noChangeArrowheads="1"/>
            </p:cNvSpPr>
            <p:nvPr/>
          </p:nvSpPr>
          <p:spPr bwMode="auto">
            <a:xfrm>
              <a:off x="1344" y="3792"/>
              <a:ext cx="36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-8</a:t>
              </a:r>
              <a:endParaRPr lang="en-US" sz="1800" b="1"/>
            </a:p>
          </p:txBody>
        </p:sp>
        <p:sp>
          <p:nvSpPr>
            <p:cNvPr id="28" name="Text Box 81"/>
            <p:cNvSpPr txBox="1">
              <a:spLocks noChangeArrowheads="1"/>
            </p:cNvSpPr>
            <p:nvPr/>
          </p:nvSpPr>
          <p:spPr bwMode="auto">
            <a:xfrm>
              <a:off x="2064" y="3792"/>
              <a:ext cx="36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-6</a:t>
              </a:r>
              <a:endParaRPr lang="en-US" sz="1800" b="1"/>
            </a:p>
          </p:txBody>
        </p:sp>
        <p:sp>
          <p:nvSpPr>
            <p:cNvPr id="29" name="Text Box 82"/>
            <p:cNvSpPr txBox="1">
              <a:spLocks noChangeArrowheads="1"/>
            </p:cNvSpPr>
            <p:nvPr/>
          </p:nvSpPr>
          <p:spPr bwMode="auto">
            <a:xfrm>
              <a:off x="2784" y="3792"/>
              <a:ext cx="36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-4</a:t>
              </a:r>
              <a:endParaRPr lang="en-US" sz="1800" b="1"/>
            </a:p>
          </p:txBody>
        </p:sp>
        <p:sp>
          <p:nvSpPr>
            <p:cNvPr id="30" name="Text Box 83"/>
            <p:cNvSpPr txBox="1">
              <a:spLocks noChangeArrowheads="1"/>
            </p:cNvSpPr>
            <p:nvPr/>
          </p:nvSpPr>
          <p:spPr bwMode="auto">
            <a:xfrm>
              <a:off x="3504" y="3792"/>
              <a:ext cx="36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-2</a:t>
              </a:r>
              <a:endParaRPr lang="en-US" sz="1800" b="1"/>
            </a:p>
          </p:txBody>
        </p:sp>
        <p:sp>
          <p:nvSpPr>
            <p:cNvPr id="31" name="Text Box 84"/>
            <p:cNvSpPr txBox="1">
              <a:spLocks noChangeArrowheads="1"/>
            </p:cNvSpPr>
            <p:nvPr/>
          </p:nvSpPr>
          <p:spPr bwMode="auto">
            <a:xfrm>
              <a:off x="4224" y="3792"/>
              <a:ext cx="33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0</a:t>
              </a:r>
              <a:endParaRPr lang="en-US" sz="1800" b="1"/>
            </a:p>
          </p:txBody>
        </p:sp>
        <p:sp>
          <p:nvSpPr>
            <p:cNvPr id="32" name="Text Box 85"/>
            <p:cNvSpPr txBox="1">
              <a:spLocks noChangeArrowheads="1"/>
            </p:cNvSpPr>
            <p:nvPr/>
          </p:nvSpPr>
          <p:spPr bwMode="auto">
            <a:xfrm>
              <a:off x="2304" y="3936"/>
              <a:ext cx="1565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Length Scale, meters</a:t>
              </a:r>
            </a:p>
          </p:txBody>
        </p:sp>
        <p:sp>
          <p:nvSpPr>
            <p:cNvPr id="33" name="Text Box 86"/>
            <p:cNvSpPr txBox="1">
              <a:spLocks noChangeArrowheads="1"/>
            </p:cNvSpPr>
            <p:nvPr/>
          </p:nvSpPr>
          <p:spPr bwMode="auto">
            <a:xfrm rot="-5400000">
              <a:off x="-344" y="1879"/>
              <a:ext cx="1533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Time Scale, seconds</a:t>
              </a:r>
            </a:p>
          </p:txBody>
        </p:sp>
        <p:sp>
          <p:nvSpPr>
            <p:cNvPr id="34" name="Text Box 87"/>
            <p:cNvSpPr txBox="1">
              <a:spLocks noChangeArrowheads="1"/>
            </p:cNvSpPr>
            <p:nvPr/>
          </p:nvSpPr>
          <p:spPr bwMode="auto">
            <a:xfrm>
              <a:off x="432" y="3648"/>
              <a:ext cx="415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-12</a:t>
              </a:r>
              <a:endParaRPr lang="en-US" sz="1800" b="1"/>
            </a:p>
          </p:txBody>
        </p:sp>
        <p:sp>
          <p:nvSpPr>
            <p:cNvPr id="35" name="Text Box 88"/>
            <p:cNvSpPr txBox="1">
              <a:spLocks noChangeArrowheads="1"/>
            </p:cNvSpPr>
            <p:nvPr/>
          </p:nvSpPr>
          <p:spPr bwMode="auto">
            <a:xfrm>
              <a:off x="432" y="3120"/>
              <a:ext cx="36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-9</a:t>
              </a:r>
              <a:endParaRPr lang="en-US" sz="1800" b="1"/>
            </a:p>
          </p:txBody>
        </p:sp>
        <p:sp>
          <p:nvSpPr>
            <p:cNvPr id="36" name="Text Box 89"/>
            <p:cNvSpPr txBox="1">
              <a:spLocks noChangeArrowheads="1"/>
            </p:cNvSpPr>
            <p:nvPr/>
          </p:nvSpPr>
          <p:spPr bwMode="auto">
            <a:xfrm>
              <a:off x="432" y="2544"/>
              <a:ext cx="36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-6</a:t>
              </a:r>
              <a:endParaRPr lang="en-US" sz="1800" b="1"/>
            </a:p>
          </p:txBody>
        </p:sp>
        <p:sp>
          <p:nvSpPr>
            <p:cNvPr id="37" name="Text Box 90"/>
            <p:cNvSpPr txBox="1">
              <a:spLocks noChangeArrowheads="1"/>
            </p:cNvSpPr>
            <p:nvPr/>
          </p:nvSpPr>
          <p:spPr bwMode="auto">
            <a:xfrm>
              <a:off x="432" y="2016"/>
              <a:ext cx="36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-3</a:t>
              </a:r>
              <a:endParaRPr lang="en-US" sz="1800" b="1"/>
            </a:p>
          </p:txBody>
        </p:sp>
        <p:sp>
          <p:nvSpPr>
            <p:cNvPr id="38" name="Text Box 91"/>
            <p:cNvSpPr txBox="1">
              <a:spLocks noChangeArrowheads="1"/>
            </p:cNvSpPr>
            <p:nvPr/>
          </p:nvSpPr>
          <p:spPr bwMode="auto">
            <a:xfrm>
              <a:off x="432" y="1440"/>
              <a:ext cx="33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0</a:t>
              </a:r>
              <a:endParaRPr lang="en-US" sz="1800" b="1"/>
            </a:p>
          </p:txBody>
        </p:sp>
        <p:sp>
          <p:nvSpPr>
            <p:cNvPr id="39" name="Text Box 92"/>
            <p:cNvSpPr txBox="1">
              <a:spLocks noChangeArrowheads="1"/>
            </p:cNvSpPr>
            <p:nvPr/>
          </p:nvSpPr>
          <p:spPr bwMode="auto">
            <a:xfrm>
              <a:off x="432" y="912"/>
              <a:ext cx="33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1800" b="1"/>
                <a:t>10</a:t>
              </a:r>
              <a:r>
                <a:rPr lang="en-US" sz="1800" b="1" baseline="30000"/>
                <a:t>3</a:t>
              </a:r>
              <a:endParaRPr lang="en-US" sz="1800" b="1"/>
            </a:p>
          </p:txBody>
        </p:sp>
        <p:pic>
          <p:nvPicPr>
            <p:cNvPr id="40" name="Picture 93" descr="B51Fire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888" y="2784"/>
              <a:ext cx="1157" cy="864"/>
            </a:xfrm>
            <a:prstGeom prst="rect">
              <a:avLst/>
            </a:prstGeom>
            <a:noFill/>
            <a:ln w="38100">
              <a:solidFill>
                <a:srgbClr val="000000"/>
              </a:solidFill>
              <a:miter lim="800000"/>
              <a:headEnd/>
              <a:tailEnd/>
            </a:ln>
          </p:spPr>
        </p:pic>
      </p:grpSp>
      <p:sp>
        <p:nvSpPr>
          <p:cNvPr id="96" name="Line 94"/>
          <p:cNvSpPr>
            <a:spLocks noChangeShapeType="1"/>
          </p:cNvSpPr>
          <p:nvPr/>
        </p:nvSpPr>
        <p:spPr bwMode="auto">
          <a:xfrm>
            <a:off x="2617788" y="2800350"/>
            <a:ext cx="1587" cy="609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3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Disparity in Time and Length Scales, Wind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649" b="23789"/>
          <a:stretch/>
        </p:blipFill>
        <p:spPr>
          <a:xfrm>
            <a:off x="4931375" y="1148753"/>
            <a:ext cx="1930708" cy="1910863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494789" y="1311550"/>
            <a:ext cx="8703171" cy="5202909"/>
            <a:chOff x="265983" y="1837829"/>
            <a:chExt cx="8879605" cy="5202909"/>
          </a:xfrm>
        </p:grpSpPr>
        <p:pic>
          <p:nvPicPr>
            <p:cNvPr id="7" name="Picture 6" descr="windFarmWakes"/>
            <p:cNvPicPr>
              <a:picLocks noChangeAspect="1"/>
            </p:cNvPicPr>
            <p:nvPr/>
          </p:nvPicPr>
          <p:blipFill>
            <a:blip r:embed="rId3">
              <a:alphaModFix amt="58000"/>
            </a:blip>
            <a:srcRect l="8462" r="11692" b="20513"/>
            <a:stretch>
              <a:fillRect/>
            </a:stretch>
          </p:blipFill>
          <p:spPr>
            <a:xfrm>
              <a:off x="6110317" y="1986647"/>
              <a:ext cx="2749489" cy="2064249"/>
            </a:xfrm>
            <a:prstGeom prst="rect">
              <a:avLst/>
            </a:prstGeo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/>
            <a:srcRect l="12158" r="14701"/>
            <a:stretch/>
          </p:blipFill>
          <p:spPr>
            <a:xfrm>
              <a:off x="4380337" y="2764793"/>
              <a:ext cx="1778691" cy="1653927"/>
            </a:xfrm>
            <a:prstGeom prst="rect">
              <a:avLst/>
            </a:prstGeom>
          </p:spPr>
        </p:pic>
        <p:sp>
          <p:nvSpPr>
            <p:cNvPr id="9" name="Text Box 6"/>
            <p:cNvSpPr txBox="1">
              <a:spLocks noChangeArrowheads="1"/>
            </p:cNvSpPr>
            <p:nvPr/>
          </p:nvSpPr>
          <p:spPr bwMode="auto">
            <a:xfrm>
              <a:off x="6113463" y="1902475"/>
              <a:ext cx="3032125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Calibri"/>
                  <a:cs typeface="Calibri"/>
                </a:rPr>
                <a:t>Engineering Scale of Interest</a:t>
              </a:r>
            </a:p>
          </p:txBody>
        </p:sp>
        <p:sp>
          <p:nvSpPr>
            <p:cNvPr id="10" name="Text Box 8"/>
            <p:cNvSpPr txBox="1">
              <a:spLocks noChangeArrowheads="1"/>
            </p:cNvSpPr>
            <p:nvPr/>
          </p:nvSpPr>
          <p:spPr bwMode="auto">
            <a:xfrm rot="19967685">
              <a:off x="5656263" y="2690269"/>
              <a:ext cx="2438400" cy="336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1600" b="1" dirty="0">
                  <a:solidFill>
                    <a:srgbClr val="000000"/>
                  </a:solidFill>
                  <a:latin typeface="Source Sans Pro"/>
                </a:rPr>
                <a:t>Convective Transport</a:t>
              </a:r>
            </a:p>
          </p:txBody>
        </p:sp>
        <p:grpSp>
          <p:nvGrpSpPr>
            <p:cNvPr id="11" name="Group 18"/>
            <p:cNvGrpSpPr>
              <a:grpSpLocks/>
            </p:cNvGrpSpPr>
            <p:nvPr/>
          </p:nvGrpSpPr>
          <p:grpSpPr bwMode="auto">
            <a:xfrm>
              <a:off x="2074863" y="3024895"/>
              <a:ext cx="787400" cy="2647950"/>
              <a:chOff x="1440" y="1632"/>
              <a:chExt cx="496" cy="1668"/>
            </a:xfrm>
          </p:grpSpPr>
          <p:sp>
            <p:nvSpPr>
              <p:cNvPr id="72" name="Rectangle 21"/>
              <p:cNvSpPr>
                <a:spLocks noChangeArrowheads="1"/>
              </p:cNvSpPr>
              <p:nvPr/>
            </p:nvSpPr>
            <p:spPr bwMode="auto">
              <a:xfrm>
                <a:off x="1440" y="2100"/>
                <a:ext cx="496" cy="1200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73" name="Line 22"/>
              <p:cNvSpPr>
                <a:spLocks noChangeShapeType="1"/>
              </p:cNvSpPr>
              <p:nvPr/>
            </p:nvSpPr>
            <p:spPr bwMode="auto">
              <a:xfrm>
                <a:off x="1680" y="1632"/>
                <a:ext cx="0" cy="472"/>
              </a:xfrm>
              <a:prstGeom prst="line">
                <a:avLst/>
              </a:prstGeom>
              <a:noFill/>
              <a:ln w="28575">
                <a:noFill/>
                <a:round/>
                <a:headEnd/>
                <a:tailEnd type="triangle" w="med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</p:grpSp>
        <p:grpSp>
          <p:nvGrpSpPr>
            <p:cNvPr id="12" name="Group 27"/>
            <p:cNvGrpSpPr>
              <a:grpSpLocks/>
            </p:cNvGrpSpPr>
            <p:nvPr/>
          </p:nvGrpSpPr>
          <p:grpSpPr bwMode="auto">
            <a:xfrm>
              <a:off x="2151063" y="2694695"/>
              <a:ext cx="5232400" cy="3263901"/>
              <a:chOff x="1488" y="1424"/>
              <a:chExt cx="3296" cy="2056"/>
            </a:xfrm>
          </p:grpSpPr>
          <p:sp>
            <p:nvSpPr>
              <p:cNvPr id="69" name="Freeform 28"/>
              <p:cNvSpPr>
                <a:spLocks/>
              </p:cNvSpPr>
              <p:nvPr/>
            </p:nvSpPr>
            <p:spPr bwMode="auto">
              <a:xfrm>
                <a:off x="1488" y="1424"/>
                <a:ext cx="3296" cy="2056"/>
              </a:xfrm>
              <a:custGeom>
                <a:avLst/>
                <a:gdLst>
                  <a:gd name="T0" fmla="*/ 3296 w 3296"/>
                  <a:gd name="T1" fmla="*/ 0 h 2056"/>
                  <a:gd name="T2" fmla="*/ 1888 w 3296"/>
                  <a:gd name="T3" fmla="*/ 736 h 2056"/>
                  <a:gd name="T4" fmla="*/ 760 w 3296"/>
                  <a:gd name="T5" fmla="*/ 1448 h 2056"/>
                  <a:gd name="T6" fmla="*/ 0 w 3296"/>
                  <a:gd name="T7" fmla="*/ 2056 h 205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96"/>
                  <a:gd name="T13" fmla="*/ 0 h 2056"/>
                  <a:gd name="T14" fmla="*/ 3296 w 3296"/>
                  <a:gd name="T15" fmla="*/ 2056 h 205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96" h="2056">
                    <a:moveTo>
                      <a:pt x="3296" y="0"/>
                    </a:moveTo>
                    <a:cubicBezTo>
                      <a:pt x="3061" y="123"/>
                      <a:pt x="2311" y="495"/>
                      <a:pt x="1888" y="736"/>
                    </a:cubicBezTo>
                    <a:cubicBezTo>
                      <a:pt x="1465" y="977"/>
                      <a:pt x="1075" y="1228"/>
                      <a:pt x="760" y="1448"/>
                    </a:cubicBezTo>
                    <a:cubicBezTo>
                      <a:pt x="445" y="1668"/>
                      <a:pt x="158" y="1929"/>
                      <a:pt x="0" y="2056"/>
                    </a:cubicBezTo>
                  </a:path>
                </a:pathLst>
              </a:custGeom>
              <a:noFill/>
              <a:ln w="38100">
                <a:noFill/>
                <a:round/>
                <a:headEnd/>
                <a:tailEnd type="triangle" w="med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70" name="Freeform 29"/>
              <p:cNvSpPr>
                <a:spLocks/>
              </p:cNvSpPr>
              <p:nvPr/>
            </p:nvSpPr>
            <p:spPr bwMode="auto">
              <a:xfrm>
                <a:off x="1488" y="1800"/>
                <a:ext cx="1736" cy="1656"/>
              </a:xfrm>
              <a:custGeom>
                <a:avLst/>
                <a:gdLst>
                  <a:gd name="T0" fmla="*/ 0 w 1736"/>
                  <a:gd name="T1" fmla="*/ 1656 h 1656"/>
                  <a:gd name="T2" fmla="*/ 1736 w 1736"/>
                  <a:gd name="T3" fmla="*/ 0 h 1656"/>
                  <a:gd name="T4" fmla="*/ 0 60000 65536"/>
                  <a:gd name="T5" fmla="*/ 0 60000 65536"/>
                  <a:gd name="T6" fmla="*/ 0 w 1736"/>
                  <a:gd name="T7" fmla="*/ 0 h 1656"/>
                  <a:gd name="T8" fmla="*/ 1736 w 1736"/>
                  <a:gd name="T9" fmla="*/ 1656 h 165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736" h="1656">
                    <a:moveTo>
                      <a:pt x="0" y="1656"/>
                    </a:moveTo>
                    <a:lnTo>
                      <a:pt x="1736" y="0"/>
                    </a:lnTo>
                  </a:path>
                </a:pathLst>
              </a:custGeom>
              <a:noFill/>
              <a:ln w="38100">
                <a:noFill/>
                <a:round/>
                <a:headEnd/>
                <a:tailEnd type="triangle" w="med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71" name="Freeform 30"/>
              <p:cNvSpPr>
                <a:spLocks/>
              </p:cNvSpPr>
              <p:nvPr/>
            </p:nvSpPr>
            <p:spPr bwMode="auto">
              <a:xfrm>
                <a:off x="3216" y="1496"/>
                <a:ext cx="624" cy="304"/>
              </a:xfrm>
              <a:custGeom>
                <a:avLst/>
                <a:gdLst>
                  <a:gd name="T0" fmla="*/ 0 w 624"/>
                  <a:gd name="T1" fmla="*/ 304 h 304"/>
                  <a:gd name="T2" fmla="*/ 160 w 624"/>
                  <a:gd name="T3" fmla="*/ 272 h 304"/>
                  <a:gd name="T4" fmla="*/ 312 w 624"/>
                  <a:gd name="T5" fmla="*/ 208 h 304"/>
                  <a:gd name="T6" fmla="*/ 464 w 624"/>
                  <a:gd name="T7" fmla="*/ 128 h 304"/>
                  <a:gd name="T8" fmla="*/ 624 w 624"/>
                  <a:gd name="T9" fmla="*/ 0 h 30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24"/>
                  <a:gd name="T16" fmla="*/ 0 h 304"/>
                  <a:gd name="T17" fmla="*/ 624 w 624"/>
                  <a:gd name="T18" fmla="*/ 304 h 30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24" h="304">
                    <a:moveTo>
                      <a:pt x="0" y="304"/>
                    </a:moveTo>
                    <a:cubicBezTo>
                      <a:pt x="28" y="299"/>
                      <a:pt x="108" y="288"/>
                      <a:pt x="160" y="272"/>
                    </a:cubicBezTo>
                    <a:cubicBezTo>
                      <a:pt x="212" y="256"/>
                      <a:pt x="261" y="232"/>
                      <a:pt x="312" y="208"/>
                    </a:cubicBezTo>
                    <a:cubicBezTo>
                      <a:pt x="363" y="184"/>
                      <a:pt x="412" y="163"/>
                      <a:pt x="464" y="128"/>
                    </a:cubicBezTo>
                    <a:cubicBezTo>
                      <a:pt x="516" y="93"/>
                      <a:pt x="597" y="23"/>
                      <a:pt x="624" y="0"/>
                    </a:cubicBezTo>
                  </a:path>
                </a:pathLst>
              </a:custGeom>
              <a:noFill/>
              <a:ln w="38100">
                <a:noFill/>
                <a:round/>
                <a:headEnd/>
                <a:tailEnd type="triangle" w="med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</p:grpSp>
        <p:grpSp>
          <p:nvGrpSpPr>
            <p:cNvPr id="13" name="Group 32"/>
            <p:cNvGrpSpPr>
              <a:grpSpLocks/>
            </p:cNvGrpSpPr>
            <p:nvPr/>
          </p:nvGrpSpPr>
          <p:grpSpPr bwMode="auto">
            <a:xfrm>
              <a:off x="1822450" y="2810583"/>
              <a:ext cx="6934200" cy="3144838"/>
              <a:chOff x="1281" y="1497"/>
              <a:chExt cx="4368" cy="1981"/>
            </a:xfrm>
          </p:grpSpPr>
          <p:sp>
            <p:nvSpPr>
              <p:cNvPr id="67" name="AutoShape 36"/>
              <p:cNvSpPr>
                <a:spLocks noChangeArrowheads="1"/>
              </p:cNvSpPr>
              <p:nvPr/>
            </p:nvSpPr>
            <p:spPr bwMode="auto">
              <a:xfrm rot="21248332">
                <a:off x="1281" y="3408"/>
                <a:ext cx="4368" cy="70"/>
              </a:xfrm>
              <a:prstGeom prst="rightArrow">
                <a:avLst>
                  <a:gd name="adj1" fmla="val 50000"/>
                  <a:gd name="adj2" fmla="val 622222"/>
                </a:avLst>
              </a:prstGeom>
              <a:gradFill rotWithShape="0">
                <a:gsLst>
                  <a:gs pos="0">
                    <a:srgbClr val="7C4A19"/>
                  </a:gs>
                  <a:gs pos="50000">
                    <a:srgbClr val="FF9933"/>
                  </a:gs>
                  <a:gs pos="100000">
                    <a:srgbClr val="7C4A19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68" name="AutoShape 39"/>
              <p:cNvSpPr>
                <a:spLocks noChangeArrowheads="1"/>
              </p:cNvSpPr>
              <p:nvPr/>
            </p:nvSpPr>
            <p:spPr bwMode="auto">
              <a:xfrm rot="16200000">
                <a:off x="4655" y="2281"/>
                <a:ext cx="1688" cy="120"/>
              </a:xfrm>
              <a:prstGeom prst="rightArrow">
                <a:avLst>
                  <a:gd name="adj1" fmla="val 50000"/>
                  <a:gd name="adj2" fmla="val 220000"/>
                </a:avLst>
              </a:prstGeom>
              <a:gradFill rotWithShape="0">
                <a:gsLst>
                  <a:gs pos="0">
                    <a:srgbClr val="7C4A19"/>
                  </a:gs>
                  <a:gs pos="50000">
                    <a:srgbClr val="FF9933"/>
                  </a:gs>
                  <a:gs pos="100000">
                    <a:srgbClr val="7C4A19"/>
                  </a:gs>
                </a:gsLst>
                <a:lin ang="5400000" scaled="1"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</p:grpSp>
        <p:sp>
          <p:nvSpPr>
            <p:cNvPr id="14" name="Line 44"/>
            <p:cNvSpPr>
              <a:spLocks noChangeShapeType="1"/>
            </p:cNvSpPr>
            <p:nvPr/>
          </p:nvSpPr>
          <p:spPr bwMode="auto">
            <a:xfrm flipH="1" flipV="1">
              <a:off x="1138238" y="1877132"/>
              <a:ext cx="9525" cy="452755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15" name="Line 48"/>
            <p:cNvSpPr>
              <a:spLocks noChangeShapeType="1"/>
            </p:cNvSpPr>
            <p:nvPr/>
          </p:nvSpPr>
          <p:spPr bwMode="auto">
            <a:xfrm>
              <a:off x="1069975" y="2053345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16" name="Line 49"/>
            <p:cNvSpPr>
              <a:spLocks noChangeShapeType="1"/>
            </p:cNvSpPr>
            <p:nvPr/>
          </p:nvSpPr>
          <p:spPr bwMode="auto">
            <a:xfrm>
              <a:off x="1069975" y="2648657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17" name="Line 50"/>
            <p:cNvSpPr>
              <a:spLocks noChangeShapeType="1"/>
            </p:cNvSpPr>
            <p:nvPr/>
          </p:nvSpPr>
          <p:spPr bwMode="auto">
            <a:xfrm>
              <a:off x="1069975" y="2358145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18" name="Line 51"/>
            <p:cNvSpPr>
              <a:spLocks noChangeShapeType="1"/>
            </p:cNvSpPr>
            <p:nvPr/>
          </p:nvSpPr>
          <p:spPr bwMode="auto">
            <a:xfrm>
              <a:off x="1069975" y="2939170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19" name="Line 52"/>
            <p:cNvSpPr>
              <a:spLocks noChangeShapeType="1"/>
            </p:cNvSpPr>
            <p:nvPr/>
          </p:nvSpPr>
          <p:spPr bwMode="auto">
            <a:xfrm>
              <a:off x="1069975" y="3505907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0" name="Line 53"/>
            <p:cNvSpPr>
              <a:spLocks noChangeShapeType="1"/>
            </p:cNvSpPr>
            <p:nvPr/>
          </p:nvSpPr>
          <p:spPr bwMode="auto">
            <a:xfrm>
              <a:off x="1069975" y="3229682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1" name="Line 54"/>
            <p:cNvSpPr>
              <a:spLocks noChangeShapeType="1"/>
            </p:cNvSpPr>
            <p:nvPr/>
          </p:nvSpPr>
          <p:spPr bwMode="auto">
            <a:xfrm>
              <a:off x="1069975" y="3801182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2" name="Line 55"/>
            <p:cNvSpPr>
              <a:spLocks noChangeShapeType="1"/>
            </p:cNvSpPr>
            <p:nvPr/>
          </p:nvSpPr>
          <p:spPr bwMode="auto">
            <a:xfrm>
              <a:off x="1069975" y="4096457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3" name="Line 56"/>
            <p:cNvSpPr>
              <a:spLocks noChangeShapeType="1"/>
            </p:cNvSpPr>
            <p:nvPr/>
          </p:nvSpPr>
          <p:spPr bwMode="auto">
            <a:xfrm>
              <a:off x="1069975" y="4386970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4" name="Line 57"/>
            <p:cNvSpPr>
              <a:spLocks noChangeShapeType="1"/>
            </p:cNvSpPr>
            <p:nvPr/>
          </p:nvSpPr>
          <p:spPr bwMode="auto">
            <a:xfrm>
              <a:off x="1069975" y="4677482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5" name="Line 58"/>
            <p:cNvSpPr>
              <a:spLocks noChangeShapeType="1"/>
            </p:cNvSpPr>
            <p:nvPr/>
          </p:nvSpPr>
          <p:spPr bwMode="auto">
            <a:xfrm>
              <a:off x="1069975" y="5268032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6" name="Line 59"/>
            <p:cNvSpPr>
              <a:spLocks noChangeShapeType="1"/>
            </p:cNvSpPr>
            <p:nvPr/>
          </p:nvSpPr>
          <p:spPr bwMode="auto">
            <a:xfrm>
              <a:off x="1069975" y="5544257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7" name="Line 60"/>
            <p:cNvSpPr>
              <a:spLocks noChangeShapeType="1"/>
            </p:cNvSpPr>
            <p:nvPr/>
          </p:nvSpPr>
          <p:spPr bwMode="auto">
            <a:xfrm>
              <a:off x="1069975" y="6130045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8" name="Line 61"/>
            <p:cNvSpPr>
              <a:spLocks noChangeShapeType="1"/>
            </p:cNvSpPr>
            <p:nvPr/>
          </p:nvSpPr>
          <p:spPr bwMode="auto">
            <a:xfrm>
              <a:off x="1069975" y="6396745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29" name="Line 62"/>
            <p:cNvSpPr>
              <a:spLocks noChangeShapeType="1"/>
            </p:cNvSpPr>
            <p:nvPr/>
          </p:nvSpPr>
          <p:spPr bwMode="auto">
            <a:xfrm>
              <a:off x="1069975" y="5839532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30" name="Line 63"/>
            <p:cNvSpPr>
              <a:spLocks noChangeShapeType="1"/>
            </p:cNvSpPr>
            <p:nvPr/>
          </p:nvSpPr>
          <p:spPr bwMode="auto">
            <a:xfrm>
              <a:off x="1069975" y="4972757"/>
              <a:ext cx="762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grpSp>
          <p:nvGrpSpPr>
            <p:cNvPr id="31" name="Group 64"/>
            <p:cNvGrpSpPr>
              <a:grpSpLocks/>
            </p:cNvGrpSpPr>
            <p:nvPr/>
          </p:nvGrpSpPr>
          <p:grpSpPr bwMode="auto">
            <a:xfrm>
              <a:off x="1147763" y="6412620"/>
              <a:ext cx="6783388" cy="74613"/>
              <a:chOff x="856" y="3772"/>
              <a:chExt cx="4273" cy="47"/>
            </a:xfrm>
          </p:grpSpPr>
          <p:sp>
            <p:nvSpPr>
              <p:cNvPr id="54" name="Line 65"/>
              <p:cNvSpPr>
                <a:spLocks noChangeShapeType="1"/>
              </p:cNvSpPr>
              <p:nvPr/>
            </p:nvSpPr>
            <p:spPr bwMode="auto">
              <a:xfrm rot="5400000">
                <a:off x="5105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55" name="Line 66"/>
              <p:cNvSpPr>
                <a:spLocks noChangeShapeType="1"/>
              </p:cNvSpPr>
              <p:nvPr/>
            </p:nvSpPr>
            <p:spPr bwMode="auto">
              <a:xfrm rot="5400000">
                <a:off x="4405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56" name="Line 67"/>
              <p:cNvSpPr>
                <a:spLocks noChangeShapeType="1"/>
              </p:cNvSpPr>
              <p:nvPr/>
            </p:nvSpPr>
            <p:spPr bwMode="auto">
              <a:xfrm rot="5400000">
                <a:off x="4747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57" name="Line 68"/>
              <p:cNvSpPr>
                <a:spLocks noChangeShapeType="1"/>
              </p:cNvSpPr>
              <p:nvPr/>
            </p:nvSpPr>
            <p:spPr bwMode="auto">
              <a:xfrm rot="5400000">
                <a:off x="4040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58" name="Line 69"/>
              <p:cNvSpPr>
                <a:spLocks noChangeShapeType="1"/>
              </p:cNvSpPr>
              <p:nvPr/>
            </p:nvSpPr>
            <p:spPr bwMode="auto">
              <a:xfrm rot="5400000">
                <a:off x="3675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59" name="Line 70"/>
              <p:cNvSpPr>
                <a:spLocks noChangeShapeType="1"/>
              </p:cNvSpPr>
              <p:nvPr/>
            </p:nvSpPr>
            <p:spPr bwMode="auto">
              <a:xfrm rot="5400000">
                <a:off x="3316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60" name="Line 71"/>
              <p:cNvSpPr>
                <a:spLocks noChangeShapeType="1"/>
              </p:cNvSpPr>
              <p:nvPr/>
            </p:nvSpPr>
            <p:spPr bwMode="auto">
              <a:xfrm rot="5400000">
                <a:off x="2957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61" name="Line 72"/>
              <p:cNvSpPr>
                <a:spLocks noChangeShapeType="1"/>
              </p:cNvSpPr>
              <p:nvPr/>
            </p:nvSpPr>
            <p:spPr bwMode="auto">
              <a:xfrm rot="5400000">
                <a:off x="2228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62" name="Line 73"/>
              <p:cNvSpPr>
                <a:spLocks noChangeShapeType="1"/>
              </p:cNvSpPr>
              <p:nvPr/>
            </p:nvSpPr>
            <p:spPr bwMode="auto">
              <a:xfrm rot="5400000">
                <a:off x="1886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63" name="Line 74"/>
              <p:cNvSpPr>
                <a:spLocks noChangeShapeType="1"/>
              </p:cNvSpPr>
              <p:nvPr/>
            </p:nvSpPr>
            <p:spPr bwMode="auto">
              <a:xfrm rot="5400000">
                <a:off x="1161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64" name="Line 75"/>
              <p:cNvSpPr>
                <a:spLocks noChangeShapeType="1"/>
              </p:cNvSpPr>
              <p:nvPr/>
            </p:nvSpPr>
            <p:spPr bwMode="auto">
              <a:xfrm rot="5400000">
                <a:off x="832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65" name="Line 76"/>
              <p:cNvSpPr>
                <a:spLocks noChangeShapeType="1"/>
              </p:cNvSpPr>
              <p:nvPr/>
            </p:nvSpPr>
            <p:spPr bwMode="auto">
              <a:xfrm rot="5400000">
                <a:off x="1521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  <p:sp>
            <p:nvSpPr>
              <p:cNvPr id="66" name="Line 77"/>
              <p:cNvSpPr>
                <a:spLocks noChangeShapeType="1"/>
              </p:cNvSpPr>
              <p:nvPr/>
            </p:nvSpPr>
            <p:spPr bwMode="auto">
              <a:xfrm rot="5400000">
                <a:off x="2592" y="3796"/>
                <a:ext cx="47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  <a:latin typeface="Source Sans Pro"/>
                </a:endParaRPr>
              </a:p>
            </p:txBody>
          </p:sp>
        </p:grpSp>
        <p:sp>
          <p:nvSpPr>
            <p:cNvPr id="32" name="Text Box 79"/>
            <p:cNvSpPr txBox="1">
              <a:spLocks noChangeArrowheads="1"/>
            </p:cNvSpPr>
            <p:nvPr/>
          </p:nvSpPr>
          <p:spPr bwMode="auto">
            <a:xfrm>
              <a:off x="7134462" y="6453896"/>
              <a:ext cx="53769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4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33" name="Text Box 80"/>
            <p:cNvSpPr txBox="1">
              <a:spLocks noChangeArrowheads="1"/>
            </p:cNvSpPr>
            <p:nvPr/>
          </p:nvSpPr>
          <p:spPr bwMode="auto">
            <a:xfrm>
              <a:off x="1173163" y="6453896"/>
              <a:ext cx="544513" cy="3698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-6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34" name="Text Box 81"/>
            <p:cNvSpPr txBox="1">
              <a:spLocks noChangeArrowheads="1"/>
            </p:cNvSpPr>
            <p:nvPr/>
          </p:nvSpPr>
          <p:spPr bwMode="auto">
            <a:xfrm>
              <a:off x="2476500" y="6453896"/>
              <a:ext cx="544513" cy="3698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-4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35" name="Text Box 82"/>
            <p:cNvSpPr txBox="1">
              <a:spLocks noChangeArrowheads="1"/>
            </p:cNvSpPr>
            <p:nvPr/>
          </p:nvSpPr>
          <p:spPr bwMode="auto">
            <a:xfrm>
              <a:off x="3779838" y="6453896"/>
              <a:ext cx="544513" cy="3698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-2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36" name="Text Box 83"/>
            <p:cNvSpPr txBox="1">
              <a:spLocks noChangeArrowheads="1"/>
            </p:cNvSpPr>
            <p:nvPr/>
          </p:nvSpPr>
          <p:spPr bwMode="auto">
            <a:xfrm>
              <a:off x="4903788" y="6453896"/>
              <a:ext cx="496888" cy="3698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0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37" name="Text Box 84"/>
            <p:cNvSpPr txBox="1">
              <a:spLocks noChangeArrowheads="1"/>
            </p:cNvSpPr>
            <p:nvPr/>
          </p:nvSpPr>
          <p:spPr bwMode="auto">
            <a:xfrm>
              <a:off x="6054725" y="6453896"/>
              <a:ext cx="496888" cy="3698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2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38" name="Text Box 85"/>
            <p:cNvSpPr txBox="1">
              <a:spLocks noChangeArrowheads="1"/>
            </p:cNvSpPr>
            <p:nvPr/>
          </p:nvSpPr>
          <p:spPr bwMode="auto">
            <a:xfrm>
              <a:off x="3550152" y="6671406"/>
              <a:ext cx="221038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Calibri"/>
                  <a:cs typeface="Calibri"/>
                </a:rPr>
                <a:t>Length Scale, meters</a:t>
              </a:r>
            </a:p>
          </p:txBody>
        </p:sp>
        <p:sp>
          <p:nvSpPr>
            <p:cNvPr id="39" name="Text Box 86"/>
            <p:cNvSpPr txBox="1">
              <a:spLocks noChangeArrowheads="1"/>
            </p:cNvSpPr>
            <p:nvPr/>
          </p:nvSpPr>
          <p:spPr bwMode="auto">
            <a:xfrm rot="16200000">
              <a:off x="-588039" y="3411955"/>
              <a:ext cx="2084863" cy="3768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Calibri"/>
                  <a:cs typeface="Calibri"/>
                </a:rPr>
                <a:t>Time Scale, seconds</a:t>
              </a:r>
            </a:p>
          </p:txBody>
        </p:sp>
        <p:sp>
          <p:nvSpPr>
            <p:cNvPr id="40" name="Text Box 89"/>
            <p:cNvSpPr txBox="1">
              <a:spLocks noChangeArrowheads="1"/>
            </p:cNvSpPr>
            <p:nvPr/>
          </p:nvSpPr>
          <p:spPr bwMode="auto">
            <a:xfrm>
              <a:off x="614363" y="6220395"/>
              <a:ext cx="574675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-6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41" name="Text Box 90"/>
            <p:cNvSpPr txBox="1">
              <a:spLocks noChangeArrowheads="1"/>
            </p:cNvSpPr>
            <p:nvPr/>
          </p:nvSpPr>
          <p:spPr bwMode="auto">
            <a:xfrm>
              <a:off x="614363" y="4789132"/>
              <a:ext cx="574675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-3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42" name="Text Box 91"/>
            <p:cNvSpPr txBox="1">
              <a:spLocks noChangeArrowheads="1"/>
            </p:cNvSpPr>
            <p:nvPr/>
          </p:nvSpPr>
          <p:spPr bwMode="auto">
            <a:xfrm>
              <a:off x="614363" y="3290008"/>
              <a:ext cx="523875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0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sp>
          <p:nvSpPr>
            <p:cNvPr id="43" name="Text Box 92"/>
            <p:cNvSpPr txBox="1">
              <a:spLocks noChangeArrowheads="1"/>
            </p:cNvSpPr>
            <p:nvPr/>
          </p:nvSpPr>
          <p:spPr bwMode="auto">
            <a:xfrm>
              <a:off x="614363" y="1881895"/>
              <a:ext cx="523875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  <a:latin typeface="Source Sans Pro"/>
                </a:rPr>
                <a:t>10</a:t>
              </a:r>
              <a:r>
                <a:rPr lang="en-US" b="1" baseline="30000" dirty="0">
                  <a:solidFill>
                    <a:srgbClr val="000000"/>
                  </a:solidFill>
                  <a:latin typeface="Source Sans Pro"/>
                </a:rPr>
                <a:t>3</a:t>
              </a:r>
              <a:endParaRPr lang="en-US" b="1" dirty="0">
                <a:solidFill>
                  <a:srgbClr val="000000"/>
                </a:solidFill>
                <a:latin typeface="Source Sans Pro"/>
              </a:endParaRP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H="1" flipV="1">
              <a:off x="1132816" y="1837829"/>
              <a:ext cx="4763" cy="472162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1150938" y="6506680"/>
              <a:ext cx="782796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Picture 45" descr="smallScaleTurbIStockPhotoMarleneDeGrood.tif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71960" y="4385995"/>
              <a:ext cx="1958327" cy="1263650"/>
            </a:xfrm>
            <a:prstGeom prst="rect">
              <a:avLst/>
            </a:prstGeom>
          </p:spPr>
        </p:pic>
        <p:pic>
          <p:nvPicPr>
            <p:cNvPr id="47" name="Picture 46" descr="the32MillionMesh.ti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71" r="31390"/>
            <a:stretch/>
          </p:blipFill>
          <p:spPr>
            <a:xfrm>
              <a:off x="1845736" y="4999442"/>
              <a:ext cx="1444359" cy="1104974"/>
            </a:xfrm>
            <a:prstGeom prst="rect">
              <a:avLst/>
            </a:prstGeom>
          </p:spPr>
        </p:pic>
        <p:grpSp>
          <p:nvGrpSpPr>
            <p:cNvPr id="48" name="Group 47"/>
            <p:cNvGrpSpPr/>
            <p:nvPr/>
          </p:nvGrpSpPr>
          <p:grpSpPr>
            <a:xfrm>
              <a:off x="2722563" y="2585158"/>
              <a:ext cx="1722438" cy="2369121"/>
              <a:chOff x="4475486" y="4031084"/>
              <a:chExt cx="1379886" cy="1689701"/>
            </a:xfrm>
          </p:grpSpPr>
          <p:pic>
            <p:nvPicPr>
              <p:cNvPr id="51" name="Picture 6" descr="004_4_0002"/>
              <p:cNvPicPr>
                <a:picLocks noChangeAspect="1" noChangeArrowheads="1"/>
              </p:cNvPicPr>
              <p:nvPr/>
            </p:nvPicPr>
            <p:blipFill>
              <a:blip r:embed="rId7" cstate="print"/>
              <a:srcRect/>
              <a:stretch>
                <a:fillRect/>
              </a:stretch>
            </p:blipFill>
            <p:spPr bwMode="auto">
              <a:xfrm>
                <a:off x="4483772" y="4031084"/>
                <a:ext cx="1371600" cy="16897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52" name="Text Box 8"/>
              <p:cNvSpPr txBox="1">
                <a:spLocks noChangeArrowheads="1"/>
              </p:cNvSpPr>
              <p:nvPr/>
            </p:nvSpPr>
            <p:spPr bwMode="auto">
              <a:xfrm>
                <a:off x="4693874" y="4083949"/>
                <a:ext cx="1005403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1000" dirty="0">
                    <a:solidFill>
                      <a:srgbClr val="FFFFFF"/>
                    </a:solidFill>
                    <a:latin typeface="Source Sans Pro"/>
                  </a:rPr>
                  <a:t>Knight &amp; Carver</a:t>
                </a:r>
              </a:p>
            </p:txBody>
          </p:sp>
          <p:sp>
            <p:nvSpPr>
              <p:cNvPr id="53" name="Rectangle 4"/>
              <p:cNvSpPr>
                <a:spLocks noChangeArrowheads="1"/>
              </p:cNvSpPr>
              <p:nvPr/>
            </p:nvSpPr>
            <p:spPr bwMode="auto">
              <a:xfrm>
                <a:off x="4475486" y="5353614"/>
                <a:ext cx="1324181" cy="18146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r>
                  <a:rPr lang="en-US" sz="1000" dirty="0">
                    <a:solidFill>
                      <a:srgbClr val="FFFFFF"/>
                    </a:solidFill>
                    <a:latin typeface="Source Sans Pro"/>
                  </a:rPr>
                  <a:t>Severe Leading Edge Erosion</a:t>
                </a:r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 rot="21288078">
              <a:off x="2371616" y="5873070"/>
              <a:ext cx="5903766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000000"/>
                  </a:solidFill>
                  <a:latin typeface="Calibri"/>
                  <a:cs typeface="Calibri"/>
                </a:rPr>
                <a:t>Sound propagation (turbulent atmosphere and complex domains)</a:t>
              </a:r>
            </a:p>
            <a:p>
              <a:endParaRPr lang="en-US" dirty="0">
                <a:solidFill>
                  <a:srgbClr val="000000"/>
                </a:solidFill>
                <a:latin typeface="Source Sans Pro"/>
              </a:endParaRPr>
            </a:p>
          </p:txBody>
        </p:sp>
        <p:pic>
          <p:nvPicPr>
            <p:cNvPr id="50" name="Picture 49" descr="APG8_Oblique_slice_xz_y15.jpg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33" r="3107"/>
            <a:stretch/>
          </p:blipFill>
          <p:spPr>
            <a:xfrm rot="16200000">
              <a:off x="169021" y="4630701"/>
              <a:ext cx="2743200" cy="684114"/>
            </a:xfrm>
            <a:prstGeom prst="rect">
              <a:avLst/>
            </a:prstGeom>
          </p:spPr>
        </p:pic>
      </p:grpSp>
      <p:pic>
        <p:nvPicPr>
          <p:cNvPr id="74" name="Picture 73"/>
          <p:cNvPicPr>
            <a:picLocks noChangeAspect="1"/>
          </p:cNvPicPr>
          <p:nvPr/>
        </p:nvPicPr>
        <p:blipFill rotWithShape="1">
          <a:blip r:embed="rId9"/>
          <a:srcRect l="19444" t="14017" r="20915"/>
          <a:stretch/>
        </p:blipFill>
        <p:spPr>
          <a:xfrm>
            <a:off x="5954984" y="3028243"/>
            <a:ext cx="1473505" cy="1100798"/>
          </a:xfrm>
          <a:prstGeom prst="rect">
            <a:avLst/>
          </a:prstGeom>
        </p:spPr>
      </p:pic>
      <p:pic>
        <p:nvPicPr>
          <p:cNvPr id="75" name="Picture 74" descr="61.5m_wind_turbine_truck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459" y="3977030"/>
            <a:ext cx="2072337" cy="78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92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Scaling Exercise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5097996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Goal: Paint a house in one day 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My House: 1000 </a:t>
            </a:r>
            <a:r>
              <a:rPr lang="en-US" dirty="0" err="1"/>
              <a:t>sq</a:t>
            </a:r>
            <a:r>
              <a:rPr lang="en-US" dirty="0"/>
              <a:t> </a:t>
            </a:r>
            <a:r>
              <a:rPr lang="en-US" dirty="0" err="1"/>
              <a:t>ft</a:t>
            </a:r>
            <a:endParaRPr lang="en-US" dirty="0"/>
          </a:p>
          <a:p>
            <a:pPr lvl="1">
              <a:buFont typeface="Arial" charset="0"/>
              <a:buChar char="•"/>
            </a:pPr>
            <a:r>
              <a:rPr lang="en-US" dirty="0"/>
              <a:t>WH: 60,000 </a:t>
            </a:r>
            <a:r>
              <a:rPr lang="en-US" dirty="0" err="1"/>
              <a:t>sq</a:t>
            </a:r>
            <a:r>
              <a:rPr lang="en-US" dirty="0"/>
              <a:t> </a:t>
            </a:r>
            <a:r>
              <a:rPr lang="en-US" dirty="0" err="1"/>
              <a:t>ft</a:t>
            </a: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One person would paint my house in two days (!!)</a:t>
            </a:r>
          </a:p>
          <a:p>
            <a:pPr>
              <a:buFont typeface="Arial" charset="0"/>
              <a:buChar char="•"/>
            </a:pPr>
            <a:r>
              <a:rPr lang="en-US" dirty="0"/>
              <a:t> The white house will require one person 120 days (!!)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66" y="2411489"/>
            <a:ext cx="2888234" cy="252720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8957" y="2411488"/>
            <a:ext cx="3915095" cy="2527205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6255541" y="876453"/>
            <a:ext cx="1904246" cy="1107795"/>
            <a:chOff x="5588763" y="5395491"/>
            <a:chExt cx="1904246" cy="1107795"/>
          </a:xfrm>
        </p:grpSpPr>
        <p:sp>
          <p:nvSpPr>
            <p:cNvPr id="30" name="Rectangle 29"/>
            <p:cNvSpPr/>
            <p:nvPr/>
          </p:nvSpPr>
          <p:spPr>
            <a:xfrm>
              <a:off x="6000543" y="5552666"/>
              <a:ext cx="14355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+mj-lt"/>
                  <a:cs typeface="Lucida Sans Unicode"/>
                </a:rPr>
                <a:t>= 500 </a:t>
              </a:r>
              <a:r>
                <a:rPr lang="en-US" sz="1600" dirty="0" err="1">
                  <a:latin typeface="+mj-lt"/>
                  <a:cs typeface="Lucida Sans Unicode"/>
                </a:rPr>
                <a:t>sq</a:t>
              </a:r>
              <a:r>
                <a:rPr lang="en-US" sz="1600" dirty="0">
                  <a:latin typeface="+mj-lt"/>
                  <a:cs typeface="Lucida Sans Unicode"/>
                </a:rPr>
                <a:t> </a:t>
              </a:r>
              <a:r>
                <a:rPr lang="en-US" sz="1600" dirty="0" err="1">
                  <a:latin typeface="+mj-lt"/>
                  <a:cs typeface="Lucida Sans Unicode"/>
                </a:rPr>
                <a:t>ft</a:t>
              </a:r>
              <a:r>
                <a:rPr lang="en-US" sz="1600" dirty="0">
                  <a:latin typeface="+mj-lt"/>
                  <a:cs typeface="Lucida Sans Unicode"/>
                </a:rPr>
                <a:t>/day</a:t>
              </a:r>
              <a:endParaRPr lang="en-US" sz="1600" dirty="0">
                <a:latin typeface="+mj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5588763" y="5395491"/>
              <a:ext cx="1847301" cy="110779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57283" y="5469356"/>
              <a:ext cx="457200" cy="45720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5771222" y="5984101"/>
              <a:ext cx="229321" cy="457200"/>
            </a:xfrm>
            <a:prstGeom prst="rect">
              <a:avLst/>
            </a:prstGeom>
          </p:spPr>
        </p:pic>
        <p:sp>
          <p:nvSpPr>
            <p:cNvPr id="34" name="Rectangle 33"/>
            <p:cNvSpPr/>
            <p:nvPr/>
          </p:nvSpPr>
          <p:spPr>
            <a:xfrm>
              <a:off x="6057488" y="6043424"/>
              <a:ext cx="14355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+mj-lt"/>
                  <a:cs typeface="Lucida Sans Unicode"/>
                </a:rPr>
                <a:t>= 500 </a:t>
              </a:r>
              <a:r>
                <a:rPr lang="en-US" sz="1600" dirty="0" err="1">
                  <a:latin typeface="+mj-lt"/>
                  <a:cs typeface="Lucida Sans Unicode"/>
                </a:rPr>
                <a:t>sq</a:t>
              </a:r>
              <a:r>
                <a:rPr lang="en-US" sz="1600" dirty="0">
                  <a:latin typeface="+mj-lt"/>
                  <a:cs typeface="Lucida Sans Unicode"/>
                </a:rPr>
                <a:t> </a:t>
              </a:r>
              <a:r>
                <a:rPr lang="en-US" sz="1600" dirty="0" err="1">
                  <a:latin typeface="+mj-lt"/>
                  <a:cs typeface="Lucida Sans Unicode"/>
                </a:rPr>
                <a:t>ft</a:t>
              </a:r>
              <a:r>
                <a:rPr lang="en-US" sz="1600" dirty="0">
                  <a:latin typeface="+mj-lt"/>
                  <a:cs typeface="Lucida Sans Unicode"/>
                </a:rPr>
                <a:t>/day</a:t>
              </a:r>
              <a:endParaRPr lang="en-US" sz="1600" dirty="0">
                <a:latin typeface="+mj-lt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5994924" y="1955117"/>
            <a:ext cx="2368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Painting Rate Legend</a:t>
            </a:r>
          </a:p>
        </p:txBody>
      </p:sp>
    </p:spTree>
    <p:extLst>
      <p:ext uri="{BB962C8B-B14F-4D97-AF65-F5344CB8AC3E}">
        <p14:creationId xmlns:p14="http://schemas.microsoft.com/office/powerpoint/2010/main" val="104843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5097996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Goal: Paint a house in one day 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My House: 1000 </a:t>
            </a:r>
            <a:r>
              <a:rPr lang="en-US" dirty="0" err="1"/>
              <a:t>sq</a:t>
            </a:r>
            <a:r>
              <a:rPr lang="en-US" dirty="0"/>
              <a:t> </a:t>
            </a:r>
            <a:r>
              <a:rPr lang="en-US" dirty="0" err="1"/>
              <a:t>ft</a:t>
            </a:r>
            <a:endParaRPr lang="en-US" dirty="0"/>
          </a:p>
          <a:p>
            <a:pPr lvl="1">
              <a:buFont typeface="Arial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WH: 60,000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sq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House, More People (each person with reduced load)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702264" y="4935828"/>
            <a:ext cx="458642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25" y="4935828"/>
            <a:ext cx="914400" cy="914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66772" y="5208362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2211718" y="5067794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2336255" y="5261283"/>
            <a:ext cx="11015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>
                <a:cs typeface="Lucida Sans Unicode"/>
              </a:rPr>
              <a:t>= One </a:t>
            </a:r>
            <a:r>
              <a:rPr lang="en-US" sz="1600" dirty="0">
                <a:cs typeface="Lucida Sans Unicode"/>
              </a:rPr>
              <a:t>day</a:t>
            </a:r>
            <a:endParaRPr lang="en-US" sz="16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225251" y="5837117"/>
            <a:ext cx="458642" cy="9144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250" y="5837117"/>
            <a:ext cx="914400" cy="9144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869365" y="6063485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sp>
        <p:nvSpPr>
          <p:cNvPr id="24" name="Rectangle 23"/>
          <p:cNvSpPr/>
          <p:nvPr/>
        </p:nvSpPr>
        <p:spPr>
          <a:xfrm>
            <a:off x="3812733" y="6150499"/>
            <a:ext cx="512993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cs typeface="Lucida Sans Unicode"/>
              </a:rPr>
              <a:t>= Faster Completion; Half day (each person 250 </a:t>
            </a:r>
            <a:r>
              <a:rPr lang="en-US" sz="1600" dirty="0" err="1">
                <a:cs typeface="Lucida Sans Unicode"/>
              </a:rPr>
              <a:t>sq</a:t>
            </a:r>
            <a:r>
              <a:rPr lang="en-US" sz="1600" dirty="0">
                <a:cs typeface="Lucida Sans Unicode"/>
              </a:rPr>
              <a:t> </a:t>
            </a:r>
            <a:r>
              <a:rPr lang="en-US" sz="1600" dirty="0" err="1">
                <a:cs typeface="Lucida Sans Unicode"/>
              </a:rPr>
              <a:t>ft</a:t>
            </a:r>
            <a:r>
              <a:rPr lang="en-US" sz="1600" dirty="0">
                <a:cs typeface="Lucida Sans Unicode"/>
              </a:rPr>
              <a:t>)</a:t>
            </a:r>
            <a:endParaRPr lang="en-US" sz="160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53" y="5837117"/>
            <a:ext cx="914400" cy="914400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832838" y="6063485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sp>
        <p:nvSpPr>
          <p:cNvPr id="30" name="Rectangle 29"/>
          <p:cNvSpPr/>
          <p:nvPr/>
        </p:nvSpPr>
        <p:spPr>
          <a:xfrm>
            <a:off x="2612184" y="6063485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7047" y="5837117"/>
            <a:ext cx="914400" cy="9144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466" y="2411489"/>
            <a:ext cx="2888234" cy="2527205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>
            <a:alphaModFix amt="25000"/>
          </a:blip>
          <a:stretch>
            <a:fillRect/>
          </a:stretch>
        </p:blipFill>
        <p:spPr>
          <a:xfrm>
            <a:off x="3978957" y="2411488"/>
            <a:ext cx="3915095" cy="2527205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6255541" y="876453"/>
            <a:ext cx="1904246" cy="1107795"/>
            <a:chOff x="5588763" y="5395491"/>
            <a:chExt cx="1904246" cy="1107795"/>
          </a:xfrm>
        </p:grpSpPr>
        <p:sp>
          <p:nvSpPr>
            <p:cNvPr id="36" name="Rectangle 35"/>
            <p:cNvSpPr/>
            <p:nvPr/>
          </p:nvSpPr>
          <p:spPr>
            <a:xfrm>
              <a:off x="6000543" y="5552666"/>
              <a:ext cx="14355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+mj-lt"/>
                  <a:cs typeface="Lucida Sans Unicode"/>
                </a:rPr>
                <a:t>= 500 </a:t>
              </a:r>
              <a:r>
                <a:rPr lang="en-US" sz="1600" dirty="0" err="1">
                  <a:latin typeface="+mj-lt"/>
                  <a:cs typeface="Lucida Sans Unicode"/>
                </a:rPr>
                <a:t>sq</a:t>
              </a:r>
              <a:r>
                <a:rPr lang="en-US" sz="1600" dirty="0">
                  <a:latin typeface="+mj-lt"/>
                  <a:cs typeface="Lucida Sans Unicode"/>
                </a:rPr>
                <a:t> </a:t>
              </a:r>
              <a:r>
                <a:rPr lang="en-US" sz="1600" dirty="0" err="1">
                  <a:latin typeface="+mj-lt"/>
                  <a:cs typeface="Lucida Sans Unicode"/>
                </a:rPr>
                <a:t>ft</a:t>
              </a:r>
              <a:r>
                <a:rPr lang="en-US" sz="1600" dirty="0">
                  <a:latin typeface="+mj-lt"/>
                  <a:cs typeface="Lucida Sans Unicode"/>
                </a:rPr>
                <a:t>/day</a:t>
              </a:r>
              <a:endParaRPr lang="en-US" sz="1600" dirty="0">
                <a:latin typeface="+mj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588763" y="5395491"/>
              <a:ext cx="1847301" cy="110779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57283" y="5469356"/>
              <a:ext cx="457200" cy="457200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5771222" y="5984101"/>
              <a:ext cx="229321" cy="457200"/>
            </a:xfrm>
            <a:prstGeom prst="rect">
              <a:avLst/>
            </a:prstGeom>
          </p:spPr>
        </p:pic>
        <p:sp>
          <p:nvSpPr>
            <p:cNvPr id="40" name="Rectangle 39"/>
            <p:cNvSpPr/>
            <p:nvPr/>
          </p:nvSpPr>
          <p:spPr>
            <a:xfrm>
              <a:off x="6057488" y="6043424"/>
              <a:ext cx="14355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+mj-lt"/>
                  <a:cs typeface="Lucida Sans Unicode"/>
                </a:rPr>
                <a:t>= 500 </a:t>
              </a:r>
              <a:r>
                <a:rPr lang="en-US" sz="1600" dirty="0" err="1">
                  <a:latin typeface="+mj-lt"/>
                  <a:cs typeface="Lucida Sans Unicode"/>
                </a:rPr>
                <a:t>sq</a:t>
              </a:r>
              <a:r>
                <a:rPr lang="en-US" sz="1600" dirty="0">
                  <a:latin typeface="+mj-lt"/>
                  <a:cs typeface="Lucida Sans Unicode"/>
                </a:rPr>
                <a:t> </a:t>
              </a:r>
              <a:r>
                <a:rPr lang="en-US" sz="1600" dirty="0" err="1">
                  <a:latin typeface="+mj-lt"/>
                  <a:cs typeface="Lucida Sans Unicode"/>
                </a:rPr>
                <a:t>ft</a:t>
              </a:r>
              <a:r>
                <a:rPr lang="en-US" sz="1600" dirty="0">
                  <a:latin typeface="+mj-lt"/>
                  <a:cs typeface="Lucida Sans Unicode"/>
                </a:rPr>
                <a:t>/day</a:t>
              </a:r>
              <a:endParaRPr lang="en-US" sz="1600" dirty="0">
                <a:latin typeface="+mj-lt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5994924" y="1955117"/>
            <a:ext cx="2368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Painting Rate Legend</a:t>
            </a:r>
          </a:p>
        </p:txBody>
      </p:sp>
    </p:spTree>
    <p:extLst>
      <p:ext uri="{BB962C8B-B14F-4D97-AF65-F5344CB8AC3E}">
        <p14:creationId xmlns:p14="http://schemas.microsoft.com/office/powerpoint/2010/main" val="961657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559" y="5910658"/>
            <a:ext cx="914400" cy="9144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4501305" y="5391320"/>
            <a:ext cx="256993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(    )</a:t>
            </a:r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5097996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Goal: Paint a house in one day </a:t>
            </a:r>
          </a:p>
          <a:p>
            <a:pPr lvl="1">
              <a:buFont typeface="Arial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My House: 1000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sq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lvl="1">
              <a:buFont typeface="Arial" charset="0"/>
              <a:buChar char="•"/>
            </a:pPr>
            <a:r>
              <a:rPr lang="en-US" dirty="0"/>
              <a:t>WH: 60,000 </a:t>
            </a:r>
            <a:r>
              <a:rPr lang="en-US" dirty="0" err="1"/>
              <a:t>sq</a:t>
            </a:r>
            <a:r>
              <a:rPr lang="en-US" dirty="0"/>
              <a:t> </a:t>
            </a:r>
            <a:r>
              <a:rPr lang="en-US" dirty="0" err="1"/>
              <a:t>ft</a:t>
            </a: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House, More People (with shared load)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066011" y="4951396"/>
            <a:ext cx="458642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172" y="4951396"/>
            <a:ext cx="914400" cy="914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607369" y="5223930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2211718" y="5067794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6819918" y="5288180"/>
            <a:ext cx="103746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cs typeface="Lucida Sans Unicode"/>
              </a:rPr>
              <a:t>= 60 days</a:t>
            </a:r>
            <a:endParaRPr lang="en-US" sz="16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>
            <a:off x="487466" y="2411489"/>
            <a:ext cx="2888234" cy="2527205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8957" y="2411488"/>
            <a:ext cx="3915095" cy="2527205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088398" y="5910658"/>
            <a:ext cx="458642" cy="914400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5629756" y="6183192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sp>
        <p:nvSpPr>
          <p:cNvPr id="44" name="Rectangle 43"/>
          <p:cNvSpPr/>
          <p:nvPr/>
        </p:nvSpPr>
        <p:spPr>
          <a:xfrm>
            <a:off x="6937684" y="6247442"/>
            <a:ext cx="84670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cs typeface="Lucida Sans Unicode"/>
              </a:rPr>
              <a:t>= 1 day</a:t>
            </a:r>
            <a:endParaRPr lang="en-US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4088107" y="612670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60x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255541" y="876453"/>
            <a:ext cx="1904246" cy="1107795"/>
            <a:chOff x="5588763" y="5395491"/>
            <a:chExt cx="1904246" cy="1107795"/>
          </a:xfrm>
        </p:grpSpPr>
        <p:sp>
          <p:nvSpPr>
            <p:cNvPr id="47" name="Rectangle 46"/>
            <p:cNvSpPr/>
            <p:nvPr/>
          </p:nvSpPr>
          <p:spPr>
            <a:xfrm>
              <a:off x="6000543" y="5552666"/>
              <a:ext cx="14355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+mj-lt"/>
                  <a:cs typeface="Lucida Sans Unicode"/>
                </a:rPr>
                <a:t>= 500 </a:t>
              </a:r>
              <a:r>
                <a:rPr lang="en-US" sz="1600" dirty="0" err="1">
                  <a:latin typeface="+mj-lt"/>
                  <a:cs typeface="Lucida Sans Unicode"/>
                </a:rPr>
                <a:t>sq</a:t>
              </a:r>
              <a:r>
                <a:rPr lang="en-US" sz="1600" dirty="0">
                  <a:latin typeface="+mj-lt"/>
                  <a:cs typeface="Lucida Sans Unicode"/>
                </a:rPr>
                <a:t> </a:t>
              </a:r>
              <a:r>
                <a:rPr lang="en-US" sz="1600" dirty="0" err="1">
                  <a:latin typeface="+mj-lt"/>
                  <a:cs typeface="Lucida Sans Unicode"/>
                </a:rPr>
                <a:t>ft</a:t>
              </a:r>
              <a:r>
                <a:rPr lang="en-US" sz="1600" dirty="0">
                  <a:latin typeface="+mj-lt"/>
                  <a:cs typeface="Lucida Sans Unicode"/>
                </a:rPr>
                <a:t>/day</a:t>
              </a:r>
              <a:endParaRPr lang="en-US" sz="1600" dirty="0">
                <a:latin typeface="+mj-lt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88763" y="5395491"/>
              <a:ext cx="1847301" cy="110779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57283" y="5469356"/>
              <a:ext cx="457200" cy="457200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771222" y="5984101"/>
              <a:ext cx="229321" cy="457200"/>
            </a:xfrm>
            <a:prstGeom prst="rect">
              <a:avLst/>
            </a:prstGeom>
          </p:spPr>
        </p:pic>
        <p:sp>
          <p:nvSpPr>
            <p:cNvPr id="51" name="Rectangle 50"/>
            <p:cNvSpPr/>
            <p:nvPr/>
          </p:nvSpPr>
          <p:spPr>
            <a:xfrm>
              <a:off x="6057488" y="6043424"/>
              <a:ext cx="14355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+mj-lt"/>
                  <a:cs typeface="Lucida Sans Unicode"/>
                </a:rPr>
                <a:t>= 500 </a:t>
              </a:r>
              <a:r>
                <a:rPr lang="en-US" sz="1600" dirty="0" err="1">
                  <a:latin typeface="+mj-lt"/>
                  <a:cs typeface="Lucida Sans Unicode"/>
                </a:rPr>
                <a:t>sq</a:t>
              </a:r>
              <a:r>
                <a:rPr lang="en-US" sz="1600" dirty="0">
                  <a:latin typeface="+mj-lt"/>
                  <a:cs typeface="Lucida Sans Unicode"/>
                </a:rPr>
                <a:t> </a:t>
              </a:r>
              <a:r>
                <a:rPr lang="en-US" sz="1600" dirty="0" err="1">
                  <a:latin typeface="+mj-lt"/>
                  <a:cs typeface="Lucida Sans Unicode"/>
                </a:rPr>
                <a:t>ft</a:t>
              </a:r>
              <a:r>
                <a:rPr lang="en-US" sz="1600" dirty="0">
                  <a:latin typeface="+mj-lt"/>
                  <a:cs typeface="Lucida Sans Unicode"/>
                </a:rPr>
                <a:t>/day</a:t>
              </a:r>
              <a:endParaRPr lang="en-US" sz="1600" dirty="0">
                <a:latin typeface="+mj-lt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5994924" y="1955117"/>
            <a:ext cx="2368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Painting Rate Legend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17238" y="5662667"/>
            <a:ext cx="39263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cs typeface="Lucida Sans Unicode"/>
              </a:rPr>
              <a:t>Time to completion is one day. Everyone</a:t>
            </a:r>
          </a:p>
          <a:p>
            <a:pPr algn="ctr"/>
            <a:r>
              <a:rPr lang="en-US" sz="1600" dirty="0">
                <a:cs typeface="Lucida Sans Unicode"/>
              </a:rPr>
              <a:t>involved provided 500 </a:t>
            </a:r>
            <a:r>
              <a:rPr lang="en-US" sz="1600" dirty="0" err="1">
                <a:cs typeface="Lucida Sans Unicode"/>
              </a:rPr>
              <a:t>sq</a:t>
            </a:r>
            <a:r>
              <a:rPr lang="en-US" sz="1600" dirty="0">
                <a:cs typeface="Lucida Sans Unicode"/>
              </a:rPr>
              <a:t> </a:t>
            </a:r>
            <a:r>
              <a:rPr lang="en-US" sz="1600" dirty="0" err="1">
                <a:cs typeface="Lucida Sans Unicode"/>
              </a:rPr>
              <a:t>ft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5980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/>
          <p:cNvSpPr txBox="1"/>
          <p:nvPr/>
        </p:nvSpPr>
        <p:spPr>
          <a:xfrm>
            <a:off x="4501305" y="5391320"/>
            <a:ext cx="3680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(       )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559" y="5899770"/>
            <a:ext cx="914400" cy="914400"/>
          </a:xfrm>
          <a:prstGeom prst="rect">
            <a:avLst/>
          </a:prstGeom>
        </p:spPr>
      </p:pic>
      <p:sp>
        <p:nvSpPr>
          <p:cNvPr id="3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5097996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Impediments: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Peter’s team, who played basketball last night, have some injuries</a:t>
            </a:r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r>
              <a:rPr lang="en-US" dirty="0"/>
              <a:t>Limited paint brushes…</a:t>
            </a:r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r>
              <a:rPr lang="en-US" dirty="0"/>
              <a:t>Plenty of paint, poor loading capacity</a:t>
            </a:r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r>
              <a:rPr lang="en-US" dirty="0"/>
              <a:t>No coherent plan of attack</a:t>
            </a:r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House, More People (with impediments)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066011" y="4951396"/>
            <a:ext cx="458642" cy="914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172" y="4951396"/>
            <a:ext cx="914400" cy="914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607369" y="5223930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2211718" y="5067794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6819918" y="5288180"/>
            <a:ext cx="103746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cs typeface="Lucida Sans Unicode"/>
              </a:rPr>
              <a:t>= 60 days</a:t>
            </a:r>
            <a:endParaRPr lang="en-US" sz="1600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8957" y="2411488"/>
            <a:ext cx="3915095" cy="2527205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114955" y="5899770"/>
            <a:ext cx="458642" cy="914400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5721628" y="6126138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sp>
        <p:nvSpPr>
          <p:cNvPr id="44" name="Rectangle 43"/>
          <p:cNvSpPr/>
          <p:nvPr/>
        </p:nvSpPr>
        <p:spPr>
          <a:xfrm>
            <a:off x="8009173" y="6174546"/>
            <a:ext cx="95410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cs typeface="Lucida Sans Unicode"/>
              </a:rPr>
              <a:t>&gt;&gt; 1 day</a:t>
            </a:r>
            <a:endParaRPr lang="en-US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4088107" y="612670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60x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255541" y="876453"/>
            <a:ext cx="1904246" cy="1107795"/>
            <a:chOff x="5588763" y="5395491"/>
            <a:chExt cx="1904246" cy="1107795"/>
          </a:xfrm>
        </p:grpSpPr>
        <p:sp>
          <p:nvSpPr>
            <p:cNvPr id="47" name="Rectangle 46"/>
            <p:cNvSpPr/>
            <p:nvPr/>
          </p:nvSpPr>
          <p:spPr>
            <a:xfrm>
              <a:off x="6000543" y="5552666"/>
              <a:ext cx="14355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+mj-lt"/>
                  <a:cs typeface="Lucida Sans Unicode"/>
                </a:rPr>
                <a:t>= 500 </a:t>
              </a:r>
              <a:r>
                <a:rPr lang="en-US" sz="1600" dirty="0" err="1">
                  <a:latin typeface="+mj-lt"/>
                  <a:cs typeface="Lucida Sans Unicode"/>
                </a:rPr>
                <a:t>sq</a:t>
              </a:r>
              <a:r>
                <a:rPr lang="en-US" sz="1600" dirty="0">
                  <a:latin typeface="+mj-lt"/>
                  <a:cs typeface="Lucida Sans Unicode"/>
                </a:rPr>
                <a:t> </a:t>
              </a:r>
              <a:r>
                <a:rPr lang="en-US" sz="1600" dirty="0" err="1">
                  <a:latin typeface="+mj-lt"/>
                  <a:cs typeface="Lucida Sans Unicode"/>
                </a:rPr>
                <a:t>ft</a:t>
              </a:r>
              <a:r>
                <a:rPr lang="en-US" sz="1600" dirty="0">
                  <a:latin typeface="+mj-lt"/>
                  <a:cs typeface="Lucida Sans Unicode"/>
                </a:rPr>
                <a:t>/day</a:t>
              </a:r>
              <a:endParaRPr lang="en-US" sz="1600" dirty="0">
                <a:latin typeface="+mj-lt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88763" y="5395491"/>
              <a:ext cx="1847301" cy="110779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57283" y="5469356"/>
              <a:ext cx="457200" cy="457200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771222" y="5984101"/>
              <a:ext cx="229321" cy="457200"/>
            </a:xfrm>
            <a:prstGeom prst="rect">
              <a:avLst/>
            </a:prstGeom>
          </p:spPr>
        </p:pic>
        <p:sp>
          <p:nvSpPr>
            <p:cNvPr id="51" name="Rectangle 50"/>
            <p:cNvSpPr/>
            <p:nvPr/>
          </p:nvSpPr>
          <p:spPr>
            <a:xfrm>
              <a:off x="6057488" y="6043424"/>
              <a:ext cx="14355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+mj-lt"/>
                  <a:cs typeface="Lucida Sans Unicode"/>
                </a:rPr>
                <a:t>= 500 </a:t>
              </a:r>
              <a:r>
                <a:rPr lang="en-US" sz="1600" dirty="0" err="1">
                  <a:latin typeface="+mj-lt"/>
                  <a:cs typeface="Lucida Sans Unicode"/>
                </a:rPr>
                <a:t>sq</a:t>
              </a:r>
              <a:r>
                <a:rPr lang="en-US" sz="1600" dirty="0">
                  <a:latin typeface="+mj-lt"/>
                  <a:cs typeface="Lucida Sans Unicode"/>
                </a:rPr>
                <a:t> </a:t>
              </a:r>
              <a:r>
                <a:rPr lang="en-US" sz="1600" dirty="0" err="1">
                  <a:latin typeface="+mj-lt"/>
                  <a:cs typeface="Lucida Sans Unicode"/>
                </a:rPr>
                <a:t>ft</a:t>
              </a:r>
              <a:r>
                <a:rPr lang="en-US" sz="1600" dirty="0">
                  <a:latin typeface="+mj-lt"/>
                  <a:cs typeface="Lucida Sans Unicode"/>
                </a:rPr>
                <a:t>/day</a:t>
              </a:r>
              <a:endParaRPr lang="en-US" sz="1600" dirty="0">
                <a:latin typeface="+mj-lt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5994924" y="1955117"/>
            <a:ext cx="2368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Painting Rate Legend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A2B1D18-F2E5-FE4B-93DA-CEC503408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7998" y="2182888"/>
            <a:ext cx="229321" cy="4572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79334BA-916A-A943-BD4A-377288BD8F8A}"/>
              </a:ext>
            </a:extLst>
          </p:cNvPr>
          <p:cNvSpPr/>
          <p:nvPr/>
        </p:nvSpPr>
        <p:spPr>
          <a:xfrm>
            <a:off x="1424264" y="2242211"/>
            <a:ext cx="14355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+mj-lt"/>
                <a:cs typeface="Lucida Sans Unicode"/>
              </a:rPr>
              <a:t>~ 250 sq ft/day</a:t>
            </a:r>
            <a:endParaRPr lang="en-US" sz="1600" dirty="0">
              <a:latin typeface="+mj-lt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A52638-965B-C541-BA4C-1D6D6EABC616}"/>
              </a:ext>
            </a:extLst>
          </p:cNvPr>
          <p:cNvCxnSpPr/>
          <p:nvPr/>
        </p:nvCxnSpPr>
        <p:spPr>
          <a:xfrm>
            <a:off x="1137998" y="2182888"/>
            <a:ext cx="229321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D8D7392-34EE-274A-AD0F-D71E415ACF4D}"/>
              </a:ext>
            </a:extLst>
          </p:cNvPr>
          <p:cNvSpPr/>
          <p:nvPr/>
        </p:nvSpPr>
        <p:spPr>
          <a:xfrm>
            <a:off x="1196950" y="2090909"/>
            <a:ext cx="109333" cy="593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DEF901-3C42-234F-A3AB-34A12AF3A958}"/>
              </a:ext>
            </a:extLst>
          </p:cNvPr>
          <p:cNvSpPr/>
          <p:nvPr/>
        </p:nvSpPr>
        <p:spPr>
          <a:xfrm>
            <a:off x="6663898" y="6126138"/>
            <a:ext cx="346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cs typeface="Lucida Sans Unicode"/>
              </a:rPr>
              <a:t>+</a:t>
            </a:r>
            <a:endParaRPr lang="en-US" sz="2400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057F845-FBBC-CA45-9A5D-1AAAEFEED8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00770" y="5899770"/>
            <a:ext cx="458642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5F14ED-58DF-8349-8035-0E2C51BE041F}"/>
              </a:ext>
            </a:extLst>
          </p:cNvPr>
          <p:cNvSpPr txBox="1"/>
          <p:nvPr/>
        </p:nvSpPr>
        <p:spPr>
          <a:xfrm>
            <a:off x="6869507" y="65198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50F079B-BF4E-F74E-9F8C-B5D26135B2B8}"/>
              </a:ext>
            </a:extLst>
          </p:cNvPr>
          <p:cNvCxnSpPr>
            <a:cxnSpLocks/>
          </p:cNvCxnSpPr>
          <p:nvPr/>
        </p:nvCxnSpPr>
        <p:spPr>
          <a:xfrm>
            <a:off x="7107936" y="5903950"/>
            <a:ext cx="457555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16E53784-EE65-794D-8856-A15946834088}"/>
              </a:ext>
            </a:extLst>
          </p:cNvPr>
          <p:cNvSpPr/>
          <p:nvPr/>
        </p:nvSpPr>
        <p:spPr>
          <a:xfrm>
            <a:off x="7216796" y="5696252"/>
            <a:ext cx="218148" cy="1801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AD7FFA4-16AD-D743-9F7C-B86E72E0A190}"/>
              </a:ext>
            </a:extLst>
          </p:cNvPr>
          <p:cNvSpPr/>
          <p:nvPr/>
        </p:nvSpPr>
        <p:spPr>
          <a:xfrm>
            <a:off x="1045334" y="2416628"/>
            <a:ext cx="137160" cy="137160"/>
          </a:xfrm>
          <a:prstGeom prst="ellips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C3A9A77-3F8B-7042-B357-55DDBED761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550" r="29593"/>
          <a:stretch/>
        </p:blipFill>
        <p:spPr>
          <a:xfrm>
            <a:off x="2865183" y="2840984"/>
            <a:ext cx="609600" cy="142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7DA8F1-708A-6C43-95BF-BE49B759AF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0118" y="5826172"/>
            <a:ext cx="926603" cy="696748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C0777E7-B79F-DE47-A091-3B6B739EE0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615" t="15641" r="9916" b="12500"/>
          <a:stretch/>
        </p:blipFill>
        <p:spPr>
          <a:xfrm>
            <a:off x="800535" y="5193192"/>
            <a:ext cx="286309" cy="36576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B7A232DD-5514-A446-9687-59C8CF0459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615" t="15641" r="9916" b="12500"/>
          <a:stretch/>
        </p:blipFill>
        <p:spPr>
          <a:xfrm>
            <a:off x="1053226" y="4976991"/>
            <a:ext cx="286309" cy="36576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25F741E2-66F6-2A46-93E5-E06AD016459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615" t="15641" r="9916" b="12500"/>
          <a:stretch/>
        </p:blipFill>
        <p:spPr>
          <a:xfrm>
            <a:off x="1169473" y="5223930"/>
            <a:ext cx="286309" cy="36576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A3470160-5029-5C43-847A-385932590D8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615" t="15641" r="9916" b="12500"/>
          <a:stretch/>
        </p:blipFill>
        <p:spPr>
          <a:xfrm>
            <a:off x="475592" y="5464016"/>
            <a:ext cx="286309" cy="36576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9BB877B-D05D-7948-B55A-806083162BC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615" t="15641" r="9916" b="12500"/>
          <a:stretch/>
        </p:blipFill>
        <p:spPr>
          <a:xfrm>
            <a:off x="1299435" y="5511793"/>
            <a:ext cx="286309" cy="36576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215E5FF6-86C1-CA49-AD1B-E7B4C071E12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615" t="15641" r="9916" b="12500"/>
          <a:stretch/>
        </p:blipFill>
        <p:spPr>
          <a:xfrm>
            <a:off x="860328" y="5482235"/>
            <a:ext cx="286309" cy="36576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3E17E31E-AA47-864D-A078-F3401C5C1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736188" y="5233290"/>
            <a:ext cx="229321" cy="4572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9849EA9E-60E5-544C-8995-186E583DA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02843" y="5157088"/>
            <a:ext cx="229321" cy="4572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CB5582A1-DD7D-0742-BC94-20B2548DA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69498" y="4993804"/>
            <a:ext cx="229321" cy="4572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50BCF9C-5A2E-4741-9D91-D2A9234A3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822411" y="4880765"/>
            <a:ext cx="229321" cy="4572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B302FE-4693-E949-8672-C8518A792E74}"/>
              </a:ext>
            </a:extLst>
          </p:cNvPr>
          <p:cNvSpPr txBox="1"/>
          <p:nvPr/>
        </p:nvSpPr>
        <p:spPr>
          <a:xfrm>
            <a:off x="3346997" y="5312367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BB6EB7EC-232E-1242-AF06-649B663CF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171081" y="5022873"/>
            <a:ext cx="229321" cy="4572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6B70949D-7BE6-2B46-B2B3-E56B6EAAF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660537" y="5329143"/>
            <a:ext cx="22932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935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Scaling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Strong Scaling: How the solution time varies with increased computational resources (cores, threads, GPU/Warps) on a fixed-size problem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User Y has a mesh that is 1 billion elements and would like to minimize the time it takes to complete a simulation; the larger the resource, the faster the turn-around</a:t>
            </a:r>
          </a:p>
          <a:p>
            <a:pPr>
              <a:buFont typeface="Arial" charset="0"/>
              <a:buChar char="•"/>
            </a:pPr>
            <a:r>
              <a:rPr lang="en-US" dirty="0"/>
              <a:t> Weak Scaling: How the solution time varies with increased problem size on a fixed computational resource load (cores, threads, GPU/Warps)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User Y is conducting a validation study that includes three mesh resolutions, which were obtained by uniform mesh refinement, and would like to increase the computational resource appropriately for each subsequently refined mesh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36964" y="6488668"/>
            <a:ext cx="1632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Strong Scaling</a:t>
            </a:r>
          </a:p>
        </p:txBody>
      </p:sp>
      <p:pic>
        <p:nvPicPr>
          <p:cNvPr id="7" name="Picture 6" descr="EdgeWea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527" y="3958542"/>
            <a:ext cx="2583832" cy="2530126"/>
          </a:xfrm>
          <a:prstGeom prst="rect">
            <a:avLst/>
          </a:prstGeom>
        </p:spPr>
      </p:pic>
      <p:pic>
        <p:nvPicPr>
          <p:cNvPr id="8" name="Picture 7" descr="lowMachWea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573" y="3958542"/>
            <a:ext cx="2742181" cy="253012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51354" y="6488668"/>
            <a:ext cx="1527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Weak Scaling</a:t>
            </a:r>
          </a:p>
        </p:txBody>
      </p:sp>
    </p:spTree>
    <p:extLst>
      <p:ext uri="{BB962C8B-B14F-4D97-AF65-F5344CB8AC3E}">
        <p14:creationId xmlns:p14="http://schemas.microsoft.com/office/powerpoint/2010/main" val="2042173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1.jpeg"/></Relationships>
</file>

<file path=ppt/theme/theme1.xml><?xml version="1.0" encoding="utf-8"?>
<a:theme xmlns:a="http://schemas.openxmlformats.org/drawingml/2006/main" name="Sandia2018_4x3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2018" id="{0FFEE870-C493-D14B-ABEE-ECDD0A28A84D}" vid="{651A9348-1C84-5A4F-98B3-A94AD4D118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">
    <a:dk1>
      <a:sysClr val="windowText" lastClr="000000"/>
    </a:dk1>
    <a:lt1>
      <a:sysClr val="window" lastClr="FFFFFF"/>
    </a:lt1>
    <a:dk2>
      <a:srgbClr val="124A91"/>
    </a:dk2>
    <a:lt2>
      <a:srgbClr val="FFFCCE"/>
    </a:lt2>
    <a:accent1>
      <a:srgbClr val="D6DDE9"/>
    </a:accent1>
    <a:accent2>
      <a:srgbClr val="C0C0C0"/>
    </a:accent2>
    <a:accent3>
      <a:srgbClr val="D2D5FF"/>
    </a:accent3>
    <a:accent4>
      <a:srgbClr val="FFFCCE"/>
    </a:accent4>
    <a:accent5>
      <a:srgbClr val="FFFFFF"/>
    </a:accent5>
    <a:accent6>
      <a:srgbClr val="FFFFFF"/>
    </a:accent6>
    <a:hlink>
      <a:srgbClr val="FFFFFF"/>
    </a:hlink>
    <a:folHlink>
      <a:srgbClr val="6C0036"/>
    </a:folHlink>
  </a:clrScheme>
  <a:fontScheme name="Orbit">
    <a:majorFont>
      <a:latin typeface="Candara"/>
      <a:ea typeface=""/>
      <a:cs typeface=""/>
      <a:font script="Jpan" typeface="ＭＳ Ｐゴシック"/>
    </a:majorFont>
    <a:minorFont>
      <a:latin typeface="Candara"/>
      <a:ea typeface=""/>
      <a:cs typeface=""/>
      <a:font script="Jpan" typeface="ＭＳ Ｐゴシック"/>
    </a:minorFont>
  </a:fontScheme>
  <a:fmtScheme name="Modul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47500"/>
              <a:satMod val="137000"/>
            </a:schemeClr>
          </a:gs>
          <a:gs pos="55000">
            <a:schemeClr val="phClr">
              <a:shade val="69000"/>
              <a:satMod val="137000"/>
            </a:schemeClr>
          </a:gs>
          <a:gs pos="100000">
            <a:schemeClr val="phClr">
              <a:shade val="98000"/>
              <a:satMod val="137000"/>
            </a:schemeClr>
          </a:gs>
        </a:gsLst>
        <a:lin ang="16200000" scaled="0"/>
      </a:gradFill>
    </a:fillStyleLst>
    <a:lnStyleLst>
      <a:ln w="6350" cap="rnd" cmpd="sng" algn="ctr">
        <a:solidFill>
          <a:schemeClr val="phClr">
            <a:shade val="95000"/>
            <a:satMod val="105000"/>
          </a:schemeClr>
        </a:solidFill>
        <a:prstDash val="solid"/>
      </a:ln>
      <a:ln w="48000" cap="flat" cmpd="thickThin" algn="ctr">
        <a:solidFill>
          <a:schemeClr val="phClr"/>
        </a:solidFill>
        <a:prstDash val="solid"/>
      </a:ln>
      <a:ln w="48500" cap="flat" cmpd="thickThin" algn="ctr">
        <a:solidFill>
          <a:schemeClr val="phClr"/>
        </a:solidFill>
        <a:prstDash val="solid"/>
      </a:ln>
    </a:lnStyleLst>
    <a:effectStyleLst>
      <a:effectStyle>
        <a:effectLst>
          <a:outerShdw blurRad="45000" dist="25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39000" dist="254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39000" dist="25400" dir="5400000" rotWithShape="0">
            <a:srgbClr val="000000">
              <a:alpha val="38000"/>
            </a:srgbClr>
          </a:outerShdw>
        </a:effectLst>
        <a:scene3d>
          <a:camera prst="orthographicFront" fov="0">
            <a:rot lat="0" lon="0" rev="0"/>
          </a:camera>
          <a:lightRig rig="threePt" dir="t">
            <a:rot lat="0" lon="0" rev="1800000"/>
          </a:lightRig>
        </a:scene3d>
        <a:sp3d prstMaterial="matte">
          <a:bevelT h="200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8000"/>
              <a:satMod val="300000"/>
            </a:schemeClr>
          </a:gs>
          <a:gs pos="12000">
            <a:schemeClr val="phClr">
              <a:tint val="48000"/>
              <a:satMod val="300000"/>
            </a:schemeClr>
          </a:gs>
          <a:gs pos="20000">
            <a:schemeClr val="phClr">
              <a:tint val="49000"/>
              <a:satMod val="300000"/>
            </a:schemeClr>
          </a:gs>
          <a:gs pos="100000">
            <a:schemeClr val="phClr">
              <a:shade val="30000"/>
            </a:schemeClr>
          </a:gs>
        </a:gsLst>
        <a:path path="circle">
          <a:fillToRect l="10000" t="-25000" r="10000" b="125000"/>
        </a:path>
      </a:gradFill>
      <a:blipFill>
        <a:blip xmlns:r="http://schemas.openxmlformats.org/officeDocument/2006/relationships" r:embed="rId1">
          <a:duotone>
            <a:schemeClr val="phClr">
              <a:shade val="75000"/>
              <a:satMod val="105000"/>
            </a:schemeClr>
            <a:schemeClr val="phClr">
              <a:tint val="95000"/>
              <a:satMod val="105000"/>
            </a:schemeClr>
          </a:duotone>
        </a:blip>
        <a:tile tx="0" ty="0" sx="38000" sy="38000" flip="none" algn="tl"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Sandia2018</Template>
  <TotalTime>3498</TotalTime>
  <Words>1106</Words>
  <Application>Microsoft Macintosh PowerPoint</Application>
  <PresentationFormat>On-screen Show (4:3)</PresentationFormat>
  <Paragraphs>235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Candara</vt:lpstr>
      <vt:lpstr>Garamond</vt:lpstr>
      <vt:lpstr>Gill Sans MT</vt:lpstr>
      <vt:lpstr>Source Sans Pro</vt:lpstr>
      <vt:lpstr>Trebuchet MS</vt:lpstr>
      <vt:lpstr>Wingdings</vt:lpstr>
      <vt:lpstr>Sandia2018_4x3</vt:lpstr>
      <vt:lpstr>PowerPoint Presentation</vt:lpstr>
      <vt:lpstr>High Performance Computing for CFD: Outline</vt:lpstr>
      <vt:lpstr>Disparity in Time and Length Scales, Fire</vt:lpstr>
      <vt:lpstr>Disparity in Time and Length Scales, Wind</vt:lpstr>
      <vt:lpstr>Conceptual Scaling Exercise</vt:lpstr>
      <vt:lpstr>Single House, More People (each person with reduced load)</vt:lpstr>
      <vt:lpstr>Single House, More People (with shared load)</vt:lpstr>
      <vt:lpstr>Single House, More People (with impediments)</vt:lpstr>
      <vt:lpstr>Types of Scaling</vt:lpstr>
      <vt:lpstr>Types of Scaling</vt:lpstr>
      <vt:lpstr>Challenges Associated with Scaling</vt:lpstr>
      <vt:lpstr>Computing Performance: Through the Years</vt:lpstr>
      <vt:lpstr>Drive Towards Next Generation Platforms</vt:lpstr>
      <vt:lpstr>Nalu/reg_tests/test_files/dgNonConformalThreeBlade</vt:lpstr>
      <vt:lpstr>High Performance Computing for CFD: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Stefan P. Domino</cp:lastModifiedBy>
  <cp:revision>106</cp:revision>
  <dcterms:created xsi:type="dcterms:W3CDTF">2017-10-14T01:15:26Z</dcterms:created>
  <dcterms:modified xsi:type="dcterms:W3CDTF">2022-05-12T14:56:49Z</dcterms:modified>
</cp:coreProperties>
</file>

<file path=docProps/thumbnail.jpeg>
</file>